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
  </p:notesMasterIdLst>
  <p:sldIdLst>
    <p:sldId id="256" r:id="rId2"/>
  </p:sldIdLst>
  <p:sldSz cx="16256000" cy="21674138"/>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33" autoAdjust="0"/>
  </p:normalViewPr>
  <p:slideViewPr>
    <p:cSldViewPr snapToGrid="0">
      <p:cViewPr>
        <p:scale>
          <a:sx n="40" d="100"/>
          <a:sy n="40" d="100"/>
        </p:scale>
        <p:origin x="1176" y="-26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4EC660E2-C91A-4F3E-AAC0-A8996B420366}" type="datetimeFigureOut">
              <a:rPr kumimoji="1" lang="ja-JP" altLang="en-US" smtClean="0"/>
              <a:t>2023/12/15</a:t>
            </a:fld>
            <a:endParaRPr kumimoji="1" lang="ja-JP" altLang="en-US"/>
          </a:p>
        </p:txBody>
      </p:sp>
      <p:sp>
        <p:nvSpPr>
          <p:cNvPr id="4" name="スライド イメージ プレースホルダー 3"/>
          <p:cNvSpPr>
            <a:spLocks noGrp="1" noRot="1" noChangeAspect="1"/>
          </p:cNvSpPr>
          <p:nvPr>
            <p:ph type="sldImg" idx="2"/>
          </p:nvPr>
        </p:nvSpPr>
        <p:spPr>
          <a:xfrm>
            <a:off x="2146300" y="1243013"/>
            <a:ext cx="25146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5479E02F-E5E6-4D3B-9452-F7D9D08BBED1}" type="slidenum">
              <a:rPr kumimoji="1" lang="ja-JP" altLang="en-US" smtClean="0"/>
              <a:t>‹#›</a:t>
            </a:fld>
            <a:endParaRPr kumimoji="1" lang="ja-JP" altLang="en-US"/>
          </a:p>
        </p:txBody>
      </p:sp>
    </p:spTree>
    <p:extLst>
      <p:ext uri="{BB962C8B-B14F-4D97-AF65-F5344CB8AC3E}">
        <p14:creationId xmlns:p14="http://schemas.microsoft.com/office/powerpoint/2010/main" val="123616353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547135"/>
            <a:ext cx="13817600" cy="7545811"/>
          </a:xfrm>
        </p:spPr>
        <p:txBody>
          <a:bodyPr anchor="b"/>
          <a:lstStyle>
            <a:lvl1pPr algn="ctr">
              <a:defRPr sz="10667"/>
            </a:lvl1pPr>
          </a:lstStyle>
          <a:p>
            <a:r>
              <a:rPr lang="ja-JP" altLang="en-US"/>
              <a:t>マスター タイトルの書式設定</a:t>
            </a:r>
            <a:endParaRPr lang="en-US" dirty="0"/>
          </a:p>
        </p:txBody>
      </p:sp>
      <p:sp>
        <p:nvSpPr>
          <p:cNvPr id="3" name="Subtitle 2"/>
          <p:cNvSpPr>
            <a:spLocks noGrp="1"/>
          </p:cNvSpPr>
          <p:nvPr>
            <p:ph type="subTitle" idx="1"/>
          </p:nvPr>
        </p:nvSpPr>
        <p:spPr>
          <a:xfrm>
            <a:off x="2032000" y="11383941"/>
            <a:ext cx="12192000" cy="5232898"/>
          </a:xfrm>
        </p:spPr>
        <p:txBody>
          <a:bodyPr/>
          <a:lstStyle>
            <a:lvl1pPr marL="0" indent="0" algn="ctr">
              <a:buNone/>
              <a:defRPr sz="4267"/>
            </a:lvl1pPr>
            <a:lvl2pPr marL="812810" indent="0" algn="ctr">
              <a:buNone/>
              <a:defRPr sz="3556"/>
            </a:lvl2pPr>
            <a:lvl3pPr marL="1625620" indent="0" algn="ctr">
              <a:buNone/>
              <a:defRPr sz="3200"/>
            </a:lvl3pPr>
            <a:lvl4pPr marL="2438430" indent="0" algn="ctr">
              <a:buNone/>
              <a:defRPr sz="2844"/>
            </a:lvl4pPr>
            <a:lvl5pPr marL="3251241" indent="0" algn="ctr">
              <a:buNone/>
              <a:defRPr sz="2844"/>
            </a:lvl5pPr>
            <a:lvl6pPr marL="4064051" indent="0" algn="ctr">
              <a:buNone/>
              <a:defRPr sz="2844"/>
            </a:lvl6pPr>
            <a:lvl7pPr marL="4876861" indent="0" algn="ctr">
              <a:buNone/>
              <a:defRPr sz="2844"/>
            </a:lvl7pPr>
            <a:lvl8pPr marL="5689671" indent="0" algn="ctr">
              <a:buNone/>
              <a:defRPr sz="2844"/>
            </a:lvl8pPr>
            <a:lvl9pPr marL="6502481" indent="0" algn="ctr">
              <a:buNone/>
              <a:defRPr sz="284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2569339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3545864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33201" y="1153947"/>
            <a:ext cx="3505200" cy="1836783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117601" y="1153947"/>
            <a:ext cx="10312400" cy="1836783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2385327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1066828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09134" y="5403489"/>
            <a:ext cx="14020800" cy="9015838"/>
          </a:xfrm>
        </p:spPr>
        <p:txBody>
          <a:bodyPr anchor="b"/>
          <a:lstStyle>
            <a:lvl1pPr>
              <a:defRPr sz="10667"/>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09134" y="14504620"/>
            <a:ext cx="14020800" cy="4741216"/>
          </a:xfrm>
        </p:spPr>
        <p:txBody>
          <a:bodyPr/>
          <a:lstStyle>
            <a:lvl1pPr marL="0" indent="0">
              <a:buNone/>
              <a:defRPr sz="4267">
                <a:solidFill>
                  <a:schemeClr val="tx1"/>
                </a:solidFill>
              </a:defRPr>
            </a:lvl1pPr>
            <a:lvl2pPr marL="812810" indent="0">
              <a:buNone/>
              <a:defRPr sz="3556">
                <a:solidFill>
                  <a:schemeClr val="tx1">
                    <a:tint val="75000"/>
                  </a:schemeClr>
                </a:solidFill>
              </a:defRPr>
            </a:lvl2pPr>
            <a:lvl3pPr marL="1625620" indent="0">
              <a:buNone/>
              <a:defRPr sz="3200">
                <a:solidFill>
                  <a:schemeClr val="tx1">
                    <a:tint val="75000"/>
                  </a:schemeClr>
                </a:solidFill>
              </a:defRPr>
            </a:lvl3pPr>
            <a:lvl4pPr marL="2438430" indent="0">
              <a:buNone/>
              <a:defRPr sz="2844">
                <a:solidFill>
                  <a:schemeClr val="tx1">
                    <a:tint val="75000"/>
                  </a:schemeClr>
                </a:solidFill>
              </a:defRPr>
            </a:lvl4pPr>
            <a:lvl5pPr marL="3251241" indent="0">
              <a:buNone/>
              <a:defRPr sz="2844">
                <a:solidFill>
                  <a:schemeClr val="tx1">
                    <a:tint val="75000"/>
                  </a:schemeClr>
                </a:solidFill>
              </a:defRPr>
            </a:lvl5pPr>
            <a:lvl6pPr marL="4064051" indent="0">
              <a:buNone/>
              <a:defRPr sz="2844">
                <a:solidFill>
                  <a:schemeClr val="tx1">
                    <a:tint val="75000"/>
                  </a:schemeClr>
                </a:solidFill>
              </a:defRPr>
            </a:lvl6pPr>
            <a:lvl7pPr marL="4876861" indent="0">
              <a:buNone/>
              <a:defRPr sz="2844">
                <a:solidFill>
                  <a:schemeClr val="tx1">
                    <a:tint val="75000"/>
                  </a:schemeClr>
                </a:solidFill>
              </a:defRPr>
            </a:lvl7pPr>
            <a:lvl8pPr marL="5689671" indent="0">
              <a:buNone/>
              <a:defRPr sz="2844">
                <a:solidFill>
                  <a:schemeClr val="tx1">
                    <a:tint val="75000"/>
                  </a:schemeClr>
                </a:solidFill>
              </a:defRPr>
            </a:lvl8pPr>
            <a:lvl9pPr marL="6502481" indent="0">
              <a:buNone/>
              <a:defRPr sz="2844">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3822909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117600" y="5769736"/>
            <a:ext cx="6908800" cy="1375204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8229600" y="5769736"/>
            <a:ext cx="6908800" cy="1375204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3462534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119717" y="1153952"/>
            <a:ext cx="14020800" cy="418933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119719" y="5313176"/>
            <a:ext cx="6877049" cy="2603905"/>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ja-JP" altLang="en-US"/>
              <a:t>マスター テキストの書式設定</a:t>
            </a:r>
          </a:p>
        </p:txBody>
      </p:sp>
      <p:sp>
        <p:nvSpPr>
          <p:cNvPr id="4" name="Content Placeholder 3"/>
          <p:cNvSpPr>
            <a:spLocks noGrp="1"/>
          </p:cNvSpPr>
          <p:nvPr>
            <p:ph sz="half" idx="2"/>
          </p:nvPr>
        </p:nvSpPr>
        <p:spPr>
          <a:xfrm>
            <a:off x="1119719" y="7917081"/>
            <a:ext cx="6877049" cy="1164483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8229601" y="5313176"/>
            <a:ext cx="6910917" cy="2603905"/>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ja-JP" altLang="en-US"/>
              <a:t>マスター テキストの書式設定</a:t>
            </a:r>
          </a:p>
        </p:txBody>
      </p:sp>
      <p:sp>
        <p:nvSpPr>
          <p:cNvPr id="6" name="Content Placeholder 5"/>
          <p:cNvSpPr>
            <a:spLocks noGrp="1"/>
          </p:cNvSpPr>
          <p:nvPr>
            <p:ph sz="quarter" idx="4"/>
          </p:nvPr>
        </p:nvSpPr>
        <p:spPr>
          <a:xfrm>
            <a:off x="8229601" y="7917081"/>
            <a:ext cx="6910917" cy="1164483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404692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3695181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3848738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19717" y="1444942"/>
            <a:ext cx="5242983" cy="5057299"/>
          </a:xfrm>
        </p:spPr>
        <p:txBody>
          <a:bodyPr anchor="b"/>
          <a:lstStyle>
            <a:lvl1pPr>
              <a:defRPr sz="5689"/>
            </a:lvl1pPr>
          </a:lstStyle>
          <a:p>
            <a:r>
              <a:rPr lang="ja-JP" altLang="en-US"/>
              <a:t>マスター タイトルの書式設定</a:t>
            </a:r>
            <a:endParaRPr lang="en-US" dirty="0"/>
          </a:p>
        </p:txBody>
      </p:sp>
      <p:sp>
        <p:nvSpPr>
          <p:cNvPr id="3" name="Content Placeholder 2"/>
          <p:cNvSpPr>
            <a:spLocks noGrp="1"/>
          </p:cNvSpPr>
          <p:nvPr>
            <p:ph idx="1"/>
          </p:nvPr>
        </p:nvSpPr>
        <p:spPr>
          <a:xfrm>
            <a:off x="6910917" y="3120679"/>
            <a:ext cx="8229600" cy="15402686"/>
          </a:xfrm>
        </p:spPr>
        <p:txBody>
          <a:bodyPr/>
          <a:lstStyle>
            <a:lvl1pPr>
              <a:defRPr sz="5689"/>
            </a:lvl1pPr>
            <a:lvl2pPr>
              <a:defRPr sz="4978"/>
            </a:lvl2pPr>
            <a:lvl3pPr>
              <a:defRPr sz="4267"/>
            </a:lvl3pPr>
            <a:lvl4pPr>
              <a:defRPr sz="3556"/>
            </a:lvl4pPr>
            <a:lvl5pPr>
              <a:defRPr sz="3556"/>
            </a:lvl5pPr>
            <a:lvl6pPr>
              <a:defRPr sz="3556"/>
            </a:lvl6pPr>
            <a:lvl7pPr>
              <a:defRPr sz="3556"/>
            </a:lvl7pPr>
            <a:lvl8pPr>
              <a:defRPr sz="3556"/>
            </a:lvl8pPr>
            <a:lvl9pPr>
              <a:defRPr sz="3556"/>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119717" y="6502241"/>
            <a:ext cx="5242983" cy="12046207"/>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1260192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19717" y="1444942"/>
            <a:ext cx="5242983" cy="5057299"/>
          </a:xfrm>
        </p:spPr>
        <p:txBody>
          <a:bodyPr anchor="b"/>
          <a:lstStyle>
            <a:lvl1pPr>
              <a:defRPr sz="5689"/>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910917" y="3120679"/>
            <a:ext cx="8229600" cy="15402686"/>
          </a:xfrm>
        </p:spPr>
        <p:txBody>
          <a:bodyPr anchor="t"/>
          <a:lstStyle>
            <a:lvl1pPr marL="0" indent="0">
              <a:buNone/>
              <a:defRPr sz="5689"/>
            </a:lvl1pPr>
            <a:lvl2pPr marL="812810" indent="0">
              <a:buNone/>
              <a:defRPr sz="4978"/>
            </a:lvl2pPr>
            <a:lvl3pPr marL="1625620" indent="0">
              <a:buNone/>
              <a:defRPr sz="4267"/>
            </a:lvl3pPr>
            <a:lvl4pPr marL="2438430" indent="0">
              <a:buNone/>
              <a:defRPr sz="3556"/>
            </a:lvl4pPr>
            <a:lvl5pPr marL="3251241" indent="0">
              <a:buNone/>
              <a:defRPr sz="3556"/>
            </a:lvl5pPr>
            <a:lvl6pPr marL="4064051" indent="0">
              <a:buNone/>
              <a:defRPr sz="3556"/>
            </a:lvl6pPr>
            <a:lvl7pPr marL="4876861" indent="0">
              <a:buNone/>
              <a:defRPr sz="3556"/>
            </a:lvl7pPr>
            <a:lvl8pPr marL="5689671" indent="0">
              <a:buNone/>
              <a:defRPr sz="3556"/>
            </a:lvl8pPr>
            <a:lvl9pPr marL="6502481" indent="0">
              <a:buNone/>
              <a:defRPr sz="3556"/>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119717" y="6502241"/>
            <a:ext cx="5242983" cy="12046207"/>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755FE19-F79F-457C-B2AE-673E4C684C0B}" type="datetimeFigureOut">
              <a:rPr kumimoji="1" lang="ja-JP" altLang="en-US" smtClean="0"/>
              <a:t>2023/12/15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3481305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7600" y="1153952"/>
            <a:ext cx="14020800" cy="4189331"/>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117600" y="5769736"/>
            <a:ext cx="14020800" cy="1375204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117600" y="20088720"/>
            <a:ext cx="3657600" cy="1153947"/>
          </a:xfrm>
          <a:prstGeom prst="rect">
            <a:avLst/>
          </a:prstGeom>
        </p:spPr>
        <p:txBody>
          <a:bodyPr vert="horz" lIns="91440" tIns="45720" rIns="91440" bIns="45720" rtlCol="0" anchor="ctr"/>
          <a:lstStyle>
            <a:lvl1pPr algn="l">
              <a:defRPr sz="2133">
                <a:solidFill>
                  <a:schemeClr val="tx1">
                    <a:tint val="75000"/>
                  </a:schemeClr>
                </a:solidFill>
              </a:defRPr>
            </a:lvl1pPr>
          </a:lstStyle>
          <a:p>
            <a:fld id="{B755FE19-F79F-457C-B2AE-673E4C684C0B}" type="datetimeFigureOut">
              <a:rPr kumimoji="1" lang="ja-JP" altLang="en-US" smtClean="0"/>
              <a:t>2023/12/15</a:t>
            </a:fld>
            <a:endParaRPr kumimoji="1" lang="ja-JP" altLang="en-US"/>
          </a:p>
        </p:txBody>
      </p:sp>
      <p:sp>
        <p:nvSpPr>
          <p:cNvPr id="5" name="Footer Placeholder 4"/>
          <p:cNvSpPr>
            <a:spLocks noGrp="1"/>
          </p:cNvSpPr>
          <p:nvPr>
            <p:ph type="ftr" sz="quarter" idx="3"/>
          </p:nvPr>
        </p:nvSpPr>
        <p:spPr>
          <a:xfrm>
            <a:off x="5384800" y="20088720"/>
            <a:ext cx="5486400" cy="1153947"/>
          </a:xfrm>
          <a:prstGeom prst="rect">
            <a:avLst/>
          </a:prstGeom>
        </p:spPr>
        <p:txBody>
          <a:bodyPr vert="horz" lIns="91440" tIns="45720" rIns="91440" bIns="45720" rtlCol="0" anchor="ctr"/>
          <a:lstStyle>
            <a:lvl1pPr algn="ctr">
              <a:defRPr sz="2133">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11480800" y="20088720"/>
            <a:ext cx="3657600" cy="1153947"/>
          </a:xfrm>
          <a:prstGeom prst="rect">
            <a:avLst/>
          </a:prstGeom>
        </p:spPr>
        <p:txBody>
          <a:bodyPr vert="horz" lIns="91440" tIns="45720" rIns="91440" bIns="45720" rtlCol="0" anchor="ctr"/>
          <a:lstStyle>
            <a:lvl1pPr algn="r">
              <a:defRPr sz="2133">
                <a:solidFill>
                  <a:schemeClr val="tx1">
                    <a:tint val="75000"/>
                  </a:schemeClr>
                </a:solidFill>
              </a:defRPr>
            </a:lvl1pPr>
          </a:lstStyle>
          <a:p>
            <a:fld id="{67CC7AFF-1324-4C40-BB30-EFF04E03093F}" type="slidenum">
              <a:rPr kumimoji="1" lang="ja-JP" altLang="en-US" smtClean="0"/>
              <a:t>‹#›</a:t>
            </a:fld>
            <a:endParaRPr kumimoji="1" lang="ja-JP" altLang="en-US"/>
          </a:p>
        </p:txBody>
      </p:sp>
    </p:spTree>
    <p:extLst>
      <p:ext uri="{BB962C8B-B14F-4D97-AF65-F5344CB8AC3E}">
        <p14:creationId xmlns:p14="http://schemas.microsoft.com/office/powerpoint/2010/main" val="387541569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1625620" rtl="0" eaLnBrk="1" latinLnBrk="0" hangingPunct="1">
        <a:lnSpc>
          <a:spcPct val="90000"/>
        </a:lnSpc>
        <a:spcBef>
          <a:spcPct val="0"/>
        </a:spcBef>
        <a:buNone/>
        <a:defRPr kumimoji="1" sz="7822" kern="1200">
          <a:solidFill>
            <a:schemeClr val="tx1"/>
          </a:solidFill>
          <a:latin typeface="+mj-lt"/>
          <a:ea typeface="+mj-ea"/>
          <a:cs typeface="+mj-cs"/>
        </a:defRPr>
      </a:lvl1pPr>
    </p:titleStyle>
    <p:bodyStyle>
      <a:lvl1pPr marL="406405" indent="-406405" algn="l" defTabSz="1625620" rtl="0" eaLnBrk="1" latinLnBrk="0" hangingPunct="1">
        <a:lnSpc>
          <a:spcPct val="90000"/>
        </a:lnSpc>
        <a:spcBef>
          <a:spcPts val="1778"/>
        </a:spcBef>
        <a:buFont typeface="Arial" panose="020B0604020202020204" pitchFamily="34" charset="0"/>
        <a:buChar char="•"/>
        <a:defRPr kumimoji="1" sz="4978" kern="1200">
          <a:solidFill>
            <a:schemeClr val="tx1"/>
          </a:solidFill>
          <a:latin typeface="+mn-lt"/>
          <a:ea typeface="+mn-ea"/>
          <a:cs typeface="+mn-cs"/>
        </a:defRPr>
      </a:lvl1pPr>
      <a:lvl2pPr marL="1219215" indent="-406405" algn="l" defTabSz="1625620" rtl="0" eaLnBrk="1" latinLnBrk="0" hangingPunct="1">
        <a:lnSpc>
          <a:spcPct val="90000"/>
        </a:lnSpc>
        <a:spcBef>
          <a:spcPts val="889"/>
        </a:spcBef>
        <a:buFont typeface="Arial" panose="020B0604020202020204" pitchFamily="34" charset="0"/>
        <a:buChar char="•"/>
        <a:defRPr kumimoji="1" sz="4267" kern="1200">
          <a:solidFill>
            <a:schemeClr val="tx1"/>
          </a:solidFill>
          <a:latin typeface="+mn-lt"/>
          <a:ea typeface="+mn-ea"/>
          <a:cs typeface="+mn-cs"/>
        </a:defRPr>
      </a:lvl2pPr>
      <a:lvl3pPr marL="2032025" indent="-406405" algn="l" defTabSz="1625620" rtl="0" eaLnBrk="1" latinLnBrk="0" hangingPunct="1">
        <a:lnSpc>
          <a:spcPct val="90000"/>
        </a:lnSpc>
        <a:spcBef>
          <a:spcPts val="889"/>
        </a:spcBef>
        <a:buFont typeface="Arial" panose="020B0604020202020204" pitchFamily="34" charset="0"/>
        <a:buChar char="•"/>
        <a:defRPr kumimoji="1" sz="3556" kern="1200">
          <a:solidFill>
            <a:schemeClr val="tx1"/>
          </a:solidFill>
          <a:latin typeface="+mn-lt"/>
          <a:ea typeface="+mn-ea"/>
          <a:cs typeface="+mn-cs"/>
        </a:defRPr>
      </a:lvl3pPr>
      <a:lvl4pPr marL="2844836" indent="-406405" algn="l" defTabSz="1625620" rtl="0" eaLnBrk="1" latinLnBrk="0" hangingPunct="1">
        <a:lnSpc>
          <a:spcPct val="90000"/>
        </a:lnSpc>
        <a:spcBef>
          <a:spcPts val="889"/>
        </a:spcBef>
        <a:buFont typeface="Arial" panose="020B0604020202020204" pitchFamily="34" charset="0"/>
        <a:buChar char="•"/>
        <a:defRPr kumimoji="1" sz="3200" kern="1200">
          <a:solidFill>
            <a:schemeClr val="tx1"/>
          </a:solidFill>
          <a:latin typeface="+mn-lt"/>
          <a:ea typeface="+mn-ea"/>
          <a:cs typeface="+mn-cs"/>
        </a:defRPr>
      </a:lvl4pPr>
      <a:lvl5pPr marL="3657646" indent="-406405" algn="l" defTabSz="1625620" rtl="0" eaLnBrk="1" latinLnBrk="0" hangingPunct="1">
        <a:lnSpc>
          <a:spcPct val="90000"/>
        </a:lnSpc>
        <a:spcBef>
          <a:spcPts val="889"/>
        </a:spcBef>
        <a:buFont typeface="Arial" panose="020B0604020202020204" pitchFamily="34" charset="0"/>
        <a:buChar char="•"/>
        <a:defRPr kumimoji="1" sz="3200" kern="1200">
          <a:solidFill>
            <a:schemeClr val="tx1"/>
          </a:solidFill>
          <a:latin typeface="+mn-lt"/>
          <a:ea typeface="+mn-ea"/>
          <a:cs typeface="+mn-cs"/>
        </a:defRPr>
      </a:lvl5pPr>
      <a:lvl6pPr marL="4470456" indent="-406405" algn="l" defTabSz="1625620" rtl="0" eaLnBrk="1" latinLnBrk="0" hangingPunct="1">
        <a:lnSpc>
          <a:spcPct val="90000"/>
        </a:lnSpc>
        <a:spcBef>
          <a:spcPts val="889"/>
        </a:spcBef>
        <a:buFont typeface="Arial" panose="020B0604020202020204" pitchFamily="34" charset="0"/>
        <a:buChar char="•"/>
        <a:defRPr kumimoji="1" sz="3200" kern="1200">
          <a:solidFill>
            <a:schemeClr val="tx1"/>
          </a:solidFill>
          <a:latin typeface="+mn-lt"/>
          <a:ea typeface="+mn-ea"/>
          <a:cs typeface="+mn-cs"/>
        </a:defRPr>
      </a:lvl6pPr>
      <a:lvl7pPr marL="5283266" indent="-406405" algn="l" defTabSz="1625620" rtl="0" eaLnBrk="1" latinLnBrk="0" hangingPunct="1">
        <a:lnSpc>
          <a:spcPct val="90000"/>
        </a:lnSpc>
        <a:spcBef>
          <a:spcPts val="889"/>
        </a:spcBef>
        <a:buFont typeface="Arial" panose="020B0604020202020204" pitchFamily="34" charset="0"/>
        <a:buChar char="•"/>
        <a:defRPr kumimoji="1" sz="3200" kern="1200">
          <a:solidFill>
            <a:schemeClr val="tx1"/>
          </a:solidFill>
          <a:latin typeface="+mn-lt"/>
          <a:ea typeface="+mn-ea"/>
          <a:cs typeface="+mn-cs"/>
        </a:defRPr>
      </a:lvl7pPr>
      <a:lvl8pPr marL="6096076" indent="-406405" algn="l" defTabSz="1625620" rtl="0" eaLnBrk="1" latinLnBrk="0" hangingPunct="1">
        <a:lnSpc>
          <a:spcPct val="90000"/>
        </a:lnSpc>
        <a:spcBef>
          <a:spcPts val="889"/>
        </a:spcBef>
        <a:buFont typeface="Arial" panose="020B0604020202020204" pitchFamily="34" charset="0"/>
        <a:buChar char="•"/>
        <a:defRPr kumimoji="1" sz="3200" kern="1200">
          <a:solidFill>
            <a:schemeClr val="tx1"/>
          </a:solidFill>
          <a:latin typeface="+mn-lt"/>
          <a:ea typeface="+mn-ea"/>
          <a:cs typeface="+mn-cs"/>
        </a:defRPr>
      </a:lvl8pPr>
      <a:lvl9pPr marL="6908886" indent="-406405" algn="l" defTabSz="1625620" rtl="0" eaLnBrk="1" latinLnBrk="0" hangingPunct="1">
        <a:lnSpc>
          <a:spcPct val="90000"/>
        </a:lnSpc>
        <a:spcBef>
          <a:spcPts val="889"/>
        </a:spcBef>
        <a:buFont typeface="Arial" panose="020B0604020202020204" pitchFamily="34" charset="0"/>
        <a:buChar char="•"/>
        <a:defRPr kumimoji="1" sz="3200" kern="1200">
          <a:solidFill>
            <a:schemeClr val="tx1"/>
          </a:solidFill>
          <a:latin typeface="+mn-lt"/>
          <a:ea typeface="+mn-ea"/>
          <a:cs typeface="+mn-cs"/>
        </a:defRPr>
      </a:lvl9pPr>
    </p:bodyStyle>
    <p:otherStyle>
      <a:defPPr>
        <a:defRPr lang="en-US"/>
      </a:defPPr>
      <a:lvl1pPr marL="0" algn="l" defTabSz="1625620" rtl="0" eaLnBrk="1" latinLnBrk="0" hangingPunct="1">
        <a:defRPr kumimoji="1" sz="3200" kern="1200">
          <a:solidFill>
            <a:schemeClr val="tx1"/>
          </a:solidFill>
          <a:latin typeface="+mn-lt"/>
          <a:ea typeface="+mn-ea"/>
          <a:cs typeface="+mn-cs"/>
        </a:defRPr>
      </a:lvl1pPr>
      <a:lvl2pPr marL="812810" algn="l" defTabSz="1625620" rtl="0" eaLnBrk="1" latinLnBrk="0" hangingPunct="1">
        <a:defRPr kumimoji="1" sz="3200" kern="1200">
          <a:solidFill>
            <a:schemeClr val="tx1"/>
          </a:solidFill>
          <a:latin typeface="+mn-lt"/>
          <a:ea typeface="+mn-ea"/>
          <a:cs typeface="+mn-cs"/>
        </a:defRPr>
      </a:lvl2pPr>
      <a:lvl3pPr marL="1625620" algn="l" defTabSz="1625620" rtl="0" eaLnBrk="1" latinLnBrk="0" hangingPunct="1">
        <a:defRPr kumimoji="1" sz="3200" kern="1200">
          <a:solidFill>
            <a:schemeClr val="tx1"/>
          </a:solidFill>
          <a:latin typeface="+mn-lt"/>
          <a:ea typeface="+mn-ea"/>
          <a:cs typeface="+mn-cs"/>
        </a:defRPr>
      </a:lvl3pPr>
      <a:lvl4pPr marL="2438430" algn="l" defTabSz="1625620" rtl="0" eaLnBrk="1" latinLnBrk="0" hangingPunct="1">
        <a:defRPr kumimoji="1" sz="3200" kern="1200">
          <a:solidFill>
            <a:schemeClr val="tx1"/>
          </a:solidFill>
          <a:latin typeface="+mn-lt"/>
          <a:ea typeface="+mn-ea"/>
          <a:cs typeface="+mn-cs"/>
        </a:defRPr>
      </a:lvl4pPr>
      <a:lvl5pPr marL="3251241" algn="l" defTabSz="1625620" rtl="0" eaLnBrk="1" latinLnBrk="0" hangingPunct="1">
        <a:defRPr kumimoji="1" sz="3200" kern="1200">
          <a:solidFill>
            <a:schemeClr val="tx1"/>
          </a:solidFill>
          <a:latin typeface="+mn-lt"/>
          <a:ea typeface="+mn-ea"/>
          <a:cs typeface="+mn-cs"/>
        </a:defRPr>
      </a:lvl5pPr>
      <a:lvl6pPr marL="4064051" algn="l" defTabSz="1625620" rtl="0" eaLnBrk="1" latinLnBrk="0" hangingPunct="1">
        <a:defRPr kumimoji="1" sz="3200" kern="1200">
          <a:solidFill>
            <a:schemeClr val="tx1"/>
          </a:solidFill>
          <a:latin typeface="+mn-lt"/>
          <a:ea typeface="+mn-ea"/>
          <a:cs typeface="+mn-cs"/>
        </a:defRPr>
      </a:lvl6pPr>
      <a:lvl7pPr marL="4876861" algn="l" defTabSz="1625620" rtl="0" eaLnBrk="1" latinLnBrk="0" hangingPunct="1">
        <a:defRPr kumimoji="1" sz="3200" kern="1200">
          <a:solidFill>
            <a:schemeClr val="tx1"/>
          </a:solidFill>
          <a:latin typeface="+mn-lt"/>
          <a:ea typeface="+mn-ea"/>
          <a:cs typeface="+mn-cs"/>
        </a:defRPr>
      </a:lvl7pPr>
      <a:lvl8pPr marL="5689671" algn="l" defTabSz="1625620" rtl="0" eaLnBrk="1" latinLnBrk="0" hangingPunct="1">
        <a:defRPr kumimoji="1" sz="3200" kern="1200">
          <a:solidFill>
            <a:schemeClr val="tx1"/>
          </a:solidFill>
          <a:latin typeface="+mn-lt"/>
          <a:ea typeface="+mn-ea"/>
          <a:cs typeface="+mn-cs"/>
        </a:defRPr>
      </a:lvl8pPr>
      <a:lvl9pPr marL="6502481" algn="l" defTabSz="1625620"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楕円 4">
            <a:extLst>
              <a:ext uri="{FF2B5EF4-FFF2-40B4-BE49-F238E27FC236}">
                <a16:creationId xmlns:a16="http://schemas.microsoft.com/office/drawing/2014/main" id="{2ED2D55F-1E2F-4EF6-8C42-3E2E9D6CD529}"/>
              </a:ext>
            </a:extLst>
          </p:cNvPr>
          <p:cNvSpPr/>
          <p:nvPr/>
        </p:nvSpPr>
        <p:spPr>
          <a:xfrm>
            <a:off x="14091475" y="296973"/>
            <a:ext cx="1615968" cy="101566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参加費</a:t>
            </a:r>
            <a:endParaRPr kumimoji="1" lang="en-US" altLang="ja-JP" sz="2400" dirty="0">
              <a:solidFill>
                <a:schemeClr val="tx1"/>
              </a:solidFill>
            </a:endParaRPr>
          </a:p>
          <a:p>
            <a:pPr algn="ctr"/>
            <a:r>
              <a:rPr kumimoji="1" lang="ja-JP" altLang="en-US" sz="2400" dirty="0">
                <a:solidFill>
                  <a:schemeClr val="tx1"/>
                </a:solidFill>
              </a:rPr>
              <a:t>無料</a:t>
            </a:r>
          </a:p>
        </p:txBody>
      </p:sp>
      <p:grpSp>
        <p:nvGrpSpPr>
          <p:cNvPr id="6" name="グループ化 5">
            <a:extLst>
              <a:ext uri="{FF2B5EF4-FFF2-40B4-BE49-F238E27FC236}">
                <a16:creationId xmlns:a16="http://schemas.microsoft.com/office/drawing/2014/main" id="{52CC7AF2-7DBD-4DDA-8980-B84657C6506A}"/>
              </a:ext>
            </a:extLst>
          </p:cNvPr>
          <p:cNvGrpSpPr/>
          <p:nvPr/>
        </p:nvGrpSpPr>
        <p:grpSpPr>
          <a:xfrm>
            <a:off x="1328378" y="-29074"/>
            <a:ext cx="12359003" cy="1088667"/>
            <a:chOff x="1349841" y="-4627765"/>
            <a:chExt cx="12970095" cy="1754907"/>
          </a:xfrm>
        </p:grpSpPr>
        <p:sp>
          <p:nvSpPr>
            <p:cNvPr id="7" name="正方形/長方形 6">
              <a:extLst>
                <a:ext uri="{FF2B5EF4-FFF2-40B4-BE49-F238E27FC236}">
                  <a16:creationId xmlns:a16="http://schemas.microsoft.com/office/drawing/2014/main" id="{2B670B75-1488-4109-8441-C1B54CEA8D13}"/>
                </a:ext>
              </a:extLst>
            </p:cNvPr>
            <p:cNvSpPr/>
            <p:nvPr/>
          </p:nvSpPr>
          <p:spPr>
            <a:xfrm>
              <a:off x="2109790" y="-3842353"/>
              <a:ext cx="12081710" cy="969495"/>
            </a:xfrm>
            <a:prstGeom prst="rect">
              <a:avLst/>
            </a:prstGeom>
            <a:gradFill>
              <a:gsLst>
                <a:gs pos="0">
                  <a:schemeClr val="bg1">
                    <a:alpha val="0"/>
                  </a:schemeClr>
                </a:gs>
                <a:gs pos="100000">
                  <a:schemeClr val="bg1">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1"/>
            </a:p>
          </p:txBody>
        </p:sp>
        <p:sp>
          <p:nvSpPr>
            <p:cNvPr id="8" name="テキスト ボックス 7">
              <a:extLst>
                <a:ext uri="{FF2B5EF4-FFF2-40B4-BE49-F238E27FC236}">
                  <a16:creationId xmlns:a16="http://schemas.microsoft.com/office/drawing/2014/main" id="{612149A7-F847-43A1-9964-7F03B8EE2E0C}"/>
                </a:ext>
              </a:extLst>
            </p:cNvPr>
            <p:cNvSpPr txBox="1"/>
            <p:nvPr/>
          </p:nvSpPr>
          <p:spPr>
            <a:xfrm>
              <a:off x="1349841" y="-4627765"/>
              <a:ext cx="12970095" cy="1637226"/>
            </a:xfrm>
            <a:prstGeom prst="rect">
              <a:avLst/>
            </a:prstGeom>
            <a:noFill/>
          </p:spPr>
          <p:txBody>
            <a:bodyPr wrap="square" rtlCol="0">
              <a:spAutoFit/>
            </a:bodyPr>
            <a:lstStyle/>
            <a:p>
              <a:r>
                <a:rPr kumimoji="1" lang="ja-JP" altLang="en-US" sz="6000" b="1" dirty="0">
                  <a:latin typeface="Berlin Sans FB Demi" panose="020E0802020502020306" pitchFamily="34" charset="0"/>
                </a:rPr>
                <a:t>　</a:t>
              </a:r>
              <a:r>
                <a:rPr kumimoji="1" lang="ja-JP" altLang="en-US" sz="6000" b="1" dirty="0">
                  <a:latin typeface="Arial Black" panose="020B0A04020102020204" pitchFamily="34" charset="0"/>
                </a:rPr>
                <a:t>　</a:t>
              </a:r>
              <a:r>
                <a:rPr kumimoji="1" lang="en-US" altLang="ja-JP" sz="6000" b="1" dirty="0">
                  <a:latin typeface="Arial Black" panose="020B0A04020102020204" pitchFamily="34" charset="0"/>
                </a:rPr>
                <a:t>Health</a:t>
              </a:r>
              <a:r>
                <a:rPr kumimoji="1" lang="ja-JP" altLang="en-US" sz="6000" b="1" dirty="0">
                  <a:latin typeface="Arial Black" panose="020B0A04020102020204" pitchFamily="34" charset="0"/>
                </a:rPr>
                <a:t> </a:t>
              </a:r>
              <a:r>
                <a:rPr kumimoji="1" lang="en-US" altLang="ja-JP" sz="6000" b="1" dirty="0">
                  <a:latin typeface="Arial Black" panose="020B0A04020102020204" pitchFamily="34" charset="0"/>
                </a:rPr>
                <a:t>design</a:t>
              </a:r>
              <a:r>
                <a:rPr kumimoji="1" lang="ja-JP" altLang="en-US" sz="6000" b="1" dirty="0">
                  <a:latin typeface="Arial Black" panose="020B0A04020102020204" pitchFamily="34" charset="0"/>
                </a:rPr>
                <a:t> </a:t>
              </a:r>
              <a:r>
                <a:rPr kumimoji="1" lang="en-US" altLang="ja-JP" sz="6000" b="1" dirty="0">
                  <a:latin typeface="Arial Black" panose="020B0A04020102020204" pitchFamily="34" charset="0"/>
                </a:rPr>
                <a:t>seminar</a:t>
              </a:r>
              <a:endParaRPr kumimoji="1" lang="ja-JP" altLang="en-US" sz="6000" b="1" dirty="0">
                <a:latin typeface="Arial Black" panose="020B0A04020102020204" pitchFamily="34" charset="0"/>
              </a:endParaRPr>
            </a:p>
          </p:txBody>
        </p:sp>
      </p:grpSp>
      <p:sp>
        <p:nvSpPr>
          <p:cNvPr id="11" name="正方形/長方形 10">
            <a:extLst>
              <a:ext uri="{FF2B5EF4-FFF2-40B4-BE49-F238E27FC236}">
                <a16:creationId xmlns:a16="http://schemas.microsoft.com/office/drawing/2014/main" id="{20B75ED3-C103-4C1F-AD3C-6933AF042225}"/>
              </a:ext>
            </a:extLst>
          </p:cNvPr>
          <p:cNvSpPr/>
          <p:nvPr/>
        </p:nvSpPr>
        <p:spPr>
          <a:xfrm>
            <a:off x="456918" y="12841732"/>
            <a:ext cx="15342165" cy="66485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正方形/長方形 14">
            <a:extLst>
              <a:ext uri="{FF2B5EF4-FFF2-40B4-BE49-F238E27FC236}">
                <a16:creationId xmlns:a16="http://schemas.microsoft.com/office/drawing/2014/main" id="{D71EB7BD-4A1E-431B-BAAA-49B8A561D6F1}"/>
              </a:ext>
            </a:extLst>
          </p:cNvPr>
          <p:cNvSpPr/>
          <p:nvPr/>
        </p:nvSpPr>
        <p:spPr>
          <a:xfrm>
            <a:off x="455883" y="3218472"/>
            <a:ext cx="15343200" cy="91530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5400" dirty="0">
              <a:solidFill>
                <a:schemeClr val="tx1"/>
              </a:solidFill>
            </a:endParaRPr>
          </a:p>
        </p:txBody>
      </p:sp>
      <p:sp>
        <p:nvSpPr>
          <p:cNvPr id="16" name="四角形: 角を丸くする 15">
            <a:extLst>
              <a:ext uri="{FF2B5EF4-FFF2-40B4-BE49-F238E27FC236}">
                <a16:creationId xmlns:a16="http://schemas.microsoft.com/office/drawing/2014/main" id="{9671B74C-2FA1-4565-BE3F-173340D8E009}"/>
              </a:ext>
            </a:extLst>
          </p:cNvPr>
          <p:cNvSpPr/>
          <p:nvPr/>
        </p:nvSpPr>
        <p:spPr>
          <a:xfrm>
            <a:off x="891158" y="3605454"/>
            <a:ext cx="1912054" cy="483433"/>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tx1"/>
                </a:solidFill>
              </a:rPr>
              <a:t>開催日程</a:t>
            </a:r>
          </a:p>
        </p:txBody>
      </p:sp>
      <p:sp>
        <p:nvSpPr>
          <p:cNvPr id="17" name="テキスト ボックス 16">
            <a:extLst>
              <a:ext uri="{FF2B5EF4-FFF2-40B4-BE49-F238E27FC236}">
                <a16:creationId xmlns:a16="http://schemas.microsoft.com/office/drawing/2014/main" id="{C31F2D14-377B-4E72-8788-F7052D1B2A38}"/>
              </a:ext>
            </a:extLst>
          </p:cNvPr>
          <p:cNvSpPr txBox="1"/>
          <p:nvPr/>
        </p:nvSpPr>
        <p:spPr>
          <a:xfrm>
            <a:off x="3025730" y="3480263"/>
            <a:ext cx="780680" cy="707886"/>
          </a:xfrm>
          <a:prstGeom prst="rect">
            <a:avLst/>
          </a:prstGeom>
          <a:noFill/>
        </p:spPr>
        <p:txBody>
          <a:bodyPr wrap="square" rtlCol="0">
            <a:spAutoFit/>
          </a:bodyPr>
          <a:lstStyle/>
          <a:p>
            <a:r>
              <a:rPr kumimoji="1" lang="ja-JP" altLang="en-US" sz="2000" dirty="0">
                <a:solidFill>
                  <a:schemeClr val="tx1"/>
                </a:solidFill>
                <a:latin typeface="HG丸ｺﾞｼｯｸM-PRO" panose="020F0600000000000000" pitchFamily="50" charset="-128"/>
                <a:ea typeface="HG丸ｺﾞｼｯｸM-PRO" panose="020F0600000000000000" pitchFamily="50" charset="-128"/>
              </a:rPr>
              <a:t>令和</a:t>
            </a:r>
            <a:endParaRPr kumimoji="1" lang="en-US" altLang="ja-JP" sz="2000" dirty="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dirty="0">
                <a:solidFill>
                  <a:schemeClr val="tx1"/>
                </a:solidFill>
                <a:latin typeface="HG丸ｺﾞｼｯｸM-PRO" panose="020F0600000000000000" pitchFamily="50" charset="-128"/>
                <a:ea typeface="HG丸ｺﾞｼｯｸM-PRO" panose="020F0600000000000000" pitchFamily="50" charset="-128"/>
              </a:rPr>
              <a:t>６年</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18" name="四角形: 角を丸くする 17">
            <a:extLst>
              <a:ext uri="{FF2B5EF4-FFF2-40B4-BE49-F238E27FC236}">
                <a16:creationId xmlns:a16="http://schemas.microsoft.com/office/drawing/2014/main" id="{C5AB8927-FB72-4BCC-8DD8-3DE7EB644939}"/>
              </a:ext>
            </a:extLst>
          </p:cNvPr>
          <p:cNvSpPr/>
          <p:nvPr/>
        </p:nvSpPr>
        <p:spPr>
          <a:xfrm>
            <a:off x="746329" y="4392051"/>
            <a:ext cx="14536800" cy="2394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四角形: 角を丸くする 18">
            <a:extLst>
              <a:ext uri="{FF2B5EF4-FFF2-40B4-BE49-F238E27FC236}">
                <a16:creationId xmlns:a16="http://schemas.microsoft.com/office/drawing/2014/main" id="{81A50260-491A-4163-AEC4-832EB865DAF7}"/>
              </a:ext>
            </a:extLst>
          </p:cNvPr>
          <p:cNvSpPr/>
          <p:nvPr/>
        </p:nvSpPr>
        <p:spPr>
          <a:xfrm>
            <a:off x="798521" y="7047881"/>
            <a:ext cx="14536800" cy="2394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a:extLst>
              <a:ext uri="{FF2B5EF4-FFF2-40B4-BE49-F238E27FC236}">
                <a16:creationId xmlns:a16="http://schemas.microsoft.com/office/drawing/2014/main" id="{F711B3F0-C3D3-4FDA-B041-408230D9ABE4}"/>
              </a:ext>
            </a:extLst>
          </p:cNvPr>
          <p:cNvSpPr/>
          <p:nvPr/>
        </p:nvSpPr>
        <p:spPr>
          <a:xfrm>
            <a:off x="1051392" y="4771595"/>
            <a:ext cx="1771923" cy="160736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第</a:t>
            </a:r>
            <a:r>
              <a:rPr kumimoji="1" lang="en-US" altLang="ja-JP" sz="2800" b="1" dirty="0">
                <a:solidFill>
                  <a:schemeClr val="tx1"/>
                </a:solidFill>
              </a:rPr>
              <a:t>1</a:t>
            </a:r>
            <a:r>
              <a:rPr kumimoji="1" lang="ja-JP" altLang="en-US" sz="2800" b="1" dirty="0">
                <a:solidFill>
                  <a:schemeClr val="tx1"/>
                </a:solidFill>
              </a:rPr>
              <a:t>部</a:t>
            </a:r>
          </a:p>
        </p:txBody>
      </p:sp>
      <p:sp>
        <p:nvSpPr>
          <p:cNvPr id="21" name="楕円 20">
            <a:extLst>
              <a:ext uri="{FF2B5EF4-FFF2-40B4-BE49-F238E27FC236}">
                <a16:creationId xmlns:a16="http://schemas.microsoft.com/office/drawing/2014/main" id="{F6E67022-0642-4ECD-B03E-CE8F9D045E15}"/>
              </a:ext>
            </a:extLst>
          </p:cNvPr>
          <p:cNvSpPr/>
          <p:nvPr/>
        </p:nvSpPr>
        <p:spPr>
          <a:xfrm>
            <a:off x="1051392" y="7448202"/>
            <a:ext cx="1771923" cy="160736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第</a:t>
            </a:r>
            <a:r>
              <a:rPr kumimoji="1" lang="en-US" altLang="ja-JP" sz="2800" b="1" dirty="0">
                <a:solidFill>
                  <a:schemeClr val="tx1"/>
                </a:solidFill>
              </a:rPr>
              <a:t>2</a:t>
            </a:r>
            <a:r>
              <a:rPr kumimoji="1" lang="ja-JP" altLang="en-US" sz="2800" b="1" dirty="0">
                <a:solidFill>
                  <a:schemeClr val="tx1"/>
                </a:solidFill>
              </a:rPr>
              <a:t>部</a:t>
            </a:r>
          </a:p>
        </p:txBody>
      </p:sp>
      <p:sp>
        <p:nvSpPr>
          <p:cNvPr id="24" name="四角形: 角を丸くする 23">
            <a:extLst>
              <a:ext uri="{FF2B5EF4-FFF2-40B4-BE49-F238E27FC236}">
                <a16:creationId xmlns:a16="http://schemas.microsoft.com/office/drawing/2014/main" id="{2BFAB71D-4D79-456E-A31C-7B9BB7854D69}"/>
              </a:ext>
            </a:extLst>
          </p:cNvPr>
          <p:cNvSpPr/>
          <p:nvPr/>
        </p:nvSpPr>
        <p:spPr>
          <a:xfrm>
            <a:off x="3135614" y="4708531"/>
            <a:ext cx="1440000" cy="3600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講　演</a:t>
            </a:r>
          </a:p>
        </p:txBody>
      </p:sp>
      <p:sp>
        <p:nvSpPr>
          <p:cNvPr id="25" name="四角形: 角を丸くする 24">
            <a:extLst>
              <a:ext uri="{FF2B5EF4-FFF2-40B4-BE49-F238E27FC236}">
                <a16:creationId xmlns:a16="http://schemas.microsoft.com/office/drawing/2014/main" id="{1811F974-187B-454D-9034-A4E5081724B7}"/>
              </a:ext>
            </a:extLst>
          </p:cNvPr>
          <p:cNvSpPr/>
          <p:nvPr/>
        </p:nvSpPr>
        <p:spPr>
          <a:xfrm>
            <a:off x="3135614" y="6032958"/>
            <a:ext cx="1440000" cy="3600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講　師</a:t>
            </a:r>
          </a:p>
        </p:txBody>
      </p:sp>
      <p:sp>
        <p:nvSpPr>
          <p:cNvPr id="27" name="テキスト ボックス 26">
            <a:extLst>
              <a:ext uri="{FF2B5EF4-FFF2-40B4-BE49-F238E27FC236}">
                <a16:creationId xmlns:a16="http://schemas.microsoft.com/office/drawing/2014/main" id="{CD6B2AA9-A0B8-4BA8-BB0D-F3D43C15412D}"/>
              </a:ext>
            </a:extLst>
          </p:cNvPr>
          <p:cNvSpPr txBox="1"/>
          <p:nvPr/>
        </p:nvSpPr>
        <p:spPr>
          <a:xfrm>
            <a:off x="4669362" y="4562391"/>
            <a:ext cx="6695564" cy="646331"/>
          </a:xfrm>
          <a:prstGeom prst="rect">
            <a:avLst/>
          </a:prstGeom>
          <a:noFill/>
        </p:spPr>
        <p:txBody>
          <a:bodyPr wrap="square" rtlCol="0">
            <a:spAutoFit/>
          </a:bodyPr>
          <a:lstStyle/>
          <a:p>
            <a:r>
              <a:rPr kumimoji="1" lang="en-US" altLang="ja-JP" sz="3600" b="1" dirty="0">
                <a:latin typeface="游ゴシック 本文"/>
              </a:rPr>
              <a:t>『</a:t>
            </a:r>
            <a:r>
              <a:rPr kumimoji="1" lang="ja-JP" altLang="en-US" sz="3600" b="1" dirty="0">
                <a:latin typeface="游ゴシック 本文"/>
              </a:rPr>
              <a:t>ヒトは血管から老いる</a:t>
            </a:r>
            <a:r>
              <a:rPr kumimoji="1" lang="en-US" altLang="ja-JP" sz="3600" b="1" dirty="0">
                <a:latin typeface="游ゴシック 本文"/>
              </a:rPr>
              <a:t>』</a:t>
            </a:r>
            <a:endParaRPr kumimoji="1" lang="ja-JP" altLang="en-US" sz="3600" b="1" dirty="0">
              <a:latin typeface="游ゴシック 本文"/>
            </a:endParaRPr>
          </a:p>
        </p:txBody>
      </p:sp>
      <p:sp>
        <p:nvSpPr>
          <p:cNvPr id="28" name="テキスト ボックス 27">
            <a:extLst>
              <a:ext uri="{FF2B5EF4-FFF2-40B4-BE49-F238E27FC236}">
                <a16:creationId xmlns:a16="http://schemas.microsoft.com/office/drawing/2014/main" id="{985BCC2A-1104-4A90-AC68-62BB68B3B7A4}"/>
              </a:ext>
            </a:extLst>
          </p:cNvPr>
          <p:cNvSpPr txBox="1"/>
          <p:nvPr/>
        </p:nvSpPr>
        <p:spPr>
          <a:xfrm>
            <a:off x="4681412" y="5945931"/>
            <a:ext cx="10306281" cy="523220"/>
          </a:xfrm>
          <a:prstGeom prst="rect">
            <a:avLst/>
          </a:prstGeom>
          <a:noFill/>
        </p:spPr>
        <p:txBody>
          <a:bodyPr wrap="square" rtlCol="0">
            <a:spAutoFit/>
          </a:bodyPr>
          <a:lstStyle/>
          <a:p>
            <a:r>
              <a:rPr kumimoji="1" lang="ja-JP" altLang="en-US" sz="2000" dirty="0"/>
              <a:t>京都府立医科大学　大学院医学研究科　地域保健疫学　講師　</a:t>
            </a:r>
            <a:r>
              <a:rPr kumimoji="1" lang="ja-JP" altLang="en-US" sz="2800" dirty="0"/>
              <a:t>小山　晃英　</a:t>
            </a:r>
            <a:r>
              <a:rPr kumimoji="1" lang="ja-JP" altLang="en-US" sz="2000" dirty="0"/>
              <a:t>先生</a:t>
            </a:r>
          </a:p>
        </p:txBody>
      </p:sp>
      <p:sp>
        <p:nvSpPr>
          <p:cNvPr id="29" name="四角形: 角を丸くする 28">
            <a:extLst>
              <a:ext uri="{FF2B5EF4-FFF2-40B4-BE49-F238E27FC236}">
                <a16:creationId xmlns:a16="http://schemas.microsoft.com/office/drawing/2014/main" id="{12EF32E2-D7DA-47BA-84B6-50FD43A85EB5}"/>
              </a:ext>
            </a:extLst>
          </p:cNvPr>
          <p:cNvSpPr/>
          <p:nvPr/>
        </p:nvSpPr>
        <p:spPr>
          <a:xfrm>
            <a:off x="3135614" y="7293946"/>
            <a:ext cx="1440000" cy="3600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講　演</a:t>
            </a:r>
          </a:p>
        </p:txBody>
      </p:sp>
      <p:sp>
        <p:nvSpPr>
          <p:cNvPr id="30" name="四角形: 角を丸くする 29">
            <a:extLst>
              <a:ext uri="{FF2B5EF4-FFF2-40B4-BE49-F238E27FC236}">
                <a16:creationId xmlns:a16="http://schemas.microsoft.com/office/drawing/2014/main" id="{BDE10593-24AD-4EEB-A16F-7B9579E18C28}"/>
              </a:ext>
            </a:extLst>
          </p:cNvPr>
          <p:cNvSpPr/>
          <p:nvPr/>
        </p:nvSpPr>
        <p:spPr>
          <a:xfrm>
            <a:off x="3135614" y="8768948"/>
            <a:ext cx="1440000" cy="3600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講　師</a:t>
            </a:r>
          </a:p>
        </p:txBody>
      </p:sp>
      <p:sp>
        <p:nvSpPr>
          <p:cNvPr id="31" name="テキスト ボックス 30">
            <a:extLst>
              <a:ext uri="{FF2B5EF4-FFF2-40B4-BE49-F238E27FC236}">
                <a16:creationId xmlns:a16="http://schemas.microsoft.com/office/drawing/2014/main" id="{6A954214-73DE-4C17-BD30-AAE9C51C72A0}"/>
              </a:ext>
            </a:extLst>
          </p:cNvPr>
          <p:cNvSpPr txBox="1"/>
          <p:nvPr/>
        </p:nvSpPr>
        <p:spPr>
          <a:xfrm>
            <a:off x="4669362" y="7243667"/>
            <a:ext cx="6780119" cy="646331"/>
          </a:xfrm>
          <a:prstGeom prst="rect">
            <a:avLst/>
          </a:prstGeom>
          <a:noFill/>
        </p:spPr>
        <p:txBody>
          <a:bodyPr wrap="square" rtlCol="0">
            <a:spAutoFit/>
          </a:bodyPr>
          <a:lstStyle/>
          <a:p>
            <a:r>
              <a:rPr kumimoji="1" lang="en-US" altLang="ja-JP" sz="3600" b="1" dirty="0"/>
              <a:t>『</a:t>
            </a:r>
            <a:r>
              <a:rPr kumimoji="1" lang="ja-JP" altLang="en-US" sz="3600" b="1" dirty="0"/>
              <a:t>血管が若返る食事</a:t>
            </a:r>
            <a:r>
              <a:rPr kumimoji="1" lang="en-US" altLang="ja-JP" sz="3600" b="1" dirty="0"/>
              <a:t>』</a:t>
            </a:r>
            <a:endParaRPr kumimoji="1" lang="ja-JP" altLang="en-US" sz="3600" b="1" dirty="0"/>
          </a:p>
        </p:txBody>
      </p:sp>
      <p:sp>
        <p:nvSpPr>
          <p:cNvPr id="32" name="テキスト ボックス 31">
            <a:extLst>
              <a:ext uri="{FF2B5EF4-FFF2-40B4-BE49-F238E27FC236}">
                <a16:creationId xmlns:a16="http://schemas.microsoft.com/office/drawing/2014/main" id="{372B81AC-264C-4E7E-8E99-804D6193967A}"/>
              </a:ext>
            </a:extLst>
          </p:cNvPr>
          <p:cNvSpPr txBox="1"/>
          <p:nvPr/>
        </p:nvSpPr>
        <p:spPr>
          <a:xfrm>
            <a:off x="5036240" y="8692114"/>
            <a:ext cx="3091760" cy="523220"/>
          </a:xfrm>
          <a:prstGeom prst="rect">
            <a:avLst/>
          </a:prstGeom>
          <a:noFill/>
        </p:spPr>
        <p:txBody>
          <a:bodyPr wrap="square" rtlCol="0">
            <a:spAutoFit/>
          </a:bodyPr>
          <a:lstStyle/>
          <a:p>
            <a:r>
              <a:rPr kumimoji="1" lang="ja-JP" altLang="en-US" sz="2800" dirty="0"/>
              <a:t>北　安代　</a:t>
            </a:r>
            <a:r>
              <a:rPr kumimoji="1" lang="ja-JP" altLang="en-US" sz="2000" dirty="0"/>
              <a:t>栄養士</a:t>
            </a:r>
          </a:p>
        </p:txBody>
      </p:sp>
      <p:sp>
        <p:nvSpPr>
          <p:cNvPr id="33" name="四角形: 角を丸くする 32">
            <a:extLst>
              <a:ext uri="{FF2B5EF4-FFF2-40B4-BE49-F238E27FC236}">
                <a16:creationId xmlns:a16="http://schemas.microsoft.com/office/drawing/2014/main" id="{DD2698C7-4A2B-45DB-A062-C54A0095DFA0}"/>
              </a:ext>
            </a:extLst>
          </p:cNvPr>
          <p:cNvSpPr/>
          <p:nvPr/>
        </p:nvSpPr>
        <p:spPr>
          <a:xfrm>
            <a:off x="891158" y="13379075"/>
            <a:ext cx="1912054" cy="48240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tx1"/>
                </a:solidFill>
              </a:rPr>
              <a:t>開催日程</a:t>
            </a:r>
          </a:p>
        </p:txBody>
      </p:sp>
      <p:sp>
        <p:nvSpPr>
          <p:cNvPr id="35" name="四角形: 角を丸くする 34">
            <a:extLst>
              <a:ext uri="{FF2B5EF4-FFF2-40B4-BE49-F238E27FC236}">
                <a16:creationId xmlns:a16="http://schemas.microsoft.com/office/drawing/2014/main" id="{EFB54604-AFAB-41EE-9E1C-7109B2CCE83C}"/>
              </a:ext>
            </a:extLst>
          </p:cNvPr>
          <p:cNvSpPr/>
          <p:nvPr/>
        </p:nvSpPr>
        <p:spPr>
          <a:xfrm>
            <a:off x="857977" y="14229587"/>
            <a:ext cx="14534922" cy="2394131"/>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6" name="四角形: 角を丸くする 35">
            <a:extLst>
              <a:ext uri="{FF2B5EF4-FFF2-40B4-BE49-F238E27FC236}">
                <a16:creationId xmlns:a16="http://schemas.microsoft.com/office/drawing/2014/main" id="{2D4EBD23-420F-41FE-BA24-76B1A10E14B9}"/>
              </a:ext>
            </a:extLst>
          </p:cNvPr>
          <p:cNvSpPr/>
          <p:nvPr/>
        </p:nvSpPr>
        <p:spPr>
          <a:xfrm>
            <a:off x="807599" y="16848344"/>
            <a:ext cx="14534922" cy="2394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楕円 37">
            <a:extLst>
              <a:ext uri="{FF2B5EF4-FFF2-40B4-BE49-F238E27FC236}">
                <a16:creationId xmlns:a16="http://schemas.microsoft.com/office/drawing/2014/main" id="{396FEBEA-55BB-4509-A464-FAD4124EFF91}"/>
              </a:ext>
            </a:extLst>
          </p:cNvPr>
          <p:cNvSpPr/>
          <p:nvPr/>
        </p:nvSpPr>
        <p:spPr>
          <a:xfrm>
            <a:off x="1051392" y="14622972"/>
            <a:ext cx="1771923" cy="160736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第</a:t>
            </a:r>
            <a:r>
              <a:rPr kumimoji="1" lang="en-US" altLang="ja-JP" sz="2800" b="1" dirty="0">
                <a:solidFill>
                  <a:schemeClr val="tx1"/>
                </a:solidFill>
              </a:rPr>
              <a:t>1</a:t>
            </a:r>
            <a:r>
              <a:rPr kumimoji="1" lang="ja-JP" altLang="en-US" sz="2800" b="1" dirty="0">
                <a:solidFill>
                  <a:schemeClr val="tx1"/>
                </a:solidFill>
              </a:rPr>
              <a:t>部</a:t>
            </a:r>
          </a:p>
        </p:txBody>
      </p:sp>
      <p:sp>
        <p:nvSpPr>
          <p:cNvPr id="39" name="楕円 38">
            <a:extLst>
              <a:ext uri="{FF2B5EF4-FFF2-40B4-BE49-F238E27FC236}">
                <a16:creationId xmlns:a16="http://schemas.microsoft.com/office/drawing/2014/main" id="{812DC0AA-64A3-4BC8-87B4-C3C13A7359BB}"/>
              </a:ext>
            </a:extLst>
          </p:cNvPr>
          <p:cNvSpPr/>
          <p:nvPr/>
        </p:nvSpPr>
        <p:spPr>
          <a:xfrm>
            <a:off x="1051393" y="17247091"/>
            <a:ext cx="1771923" cy="160736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第</a:t>
            </a:r>
            <a:r>
              <a:rPr kumimoji="1" lang="en-US" altLang="ja-JP" sz="2800" b="1" dirty="0">
                <a:solidFill>
                  <a:schemeClr val="tx1"/>
                </a:solidFill>
              </a:rPr>
              <a:t>2</a:t>
            </a:r>
            <a:r>
              <a:rPr kumimoji="1" lang="ja-JP" altLang="en-US" sz="2800" b="1" dirty="0">
                <a:solidFill>
                  <a:schemeClr val="tx1"/>
                </a:solidFill>
              </a:rPr>
              <a:t>部</a:t>
            </a:r>
          </a:p>
        </p:txBody>
      </p:sp>
      <p:sp>
        <p:nvSpPr>
          <p:cNvPr id="40" name="四角形: 角を丸くする 39">
            <a:extLst>
              <a:ext uri="{FF2B5EF4-FFF2-40B4-BE49-F238E27FC236}">
                <a16:creationId xmlns:a16="http://schemas.microsoft.com/office/drawing/2014/main" id="{B8B6A529-A666-45AD-BF27-7A75A9080D25}"/>
              </a:ext>
            </a:extLst>
          </p:cNvPr>
          <p:cNvSpPr/>
          <p:nvPr/>
        </p:nvSpPr>
        <p:spPr>
          <a:xfrm>
            <a:off x="3135614" y="14438887"/>
            <a:ext cx="1440000" cy="3600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講　演</a:t>
            </a:r>
          </a:p>
        </p:txBody>
      </p:sp>
      <p:sp>
        <p:nvSpPr>
          <p:cNvPr id="41" name="四角形: 角を丸くする 40">
            <a:extLst>
              <a:ext uri="{FF2B5EF4-FFF2-40B4-BE49-F238E27FC236}">
                <a16:creationId xmlns:a16="http://schemas.microsoft.com/office/drawing/2014/main" id="{760E8B19-47F1-45B9-BE1A-369289E87D56}"/>
              </a:ext>
            </a:extLst>
          </p:cNvPr>
          <p:cNvSpPr/>
          <p:nvPr/>
        </p:nvSpPr>
        <p:spPr>
          <a:xfrm>
            <a:off x="3135614" y="15966970"/>
            <a:ext cx="1440000" cy="3600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講　師</a:t>
            </a:r>
          </a:p>
        </p:txBody>
      </p:sp>
      <p:sp>
        <p:nvSpPr>
          <p:cNvPr id="42" name="四角形: 角を丸くする 41">
            <a:extLst>
              <a:ext uri="{FF2B5EF4-FFF2-40B4-BE49-F238E27FC236}">
                <a16:creationId xmlns:a16="http://schemas.microsoft.com/office/drawing/2014/main" id="{C34EC866-82FB-46C9-ABDF-69A62321E56F}"/>
              </a:ext>
            </a:extLst>
          </p:cNvPr>
          <p:cNvSpPr/>
          <p:nvPr/>
        </p:nvSpPr>
        <p:spPr>
          <a:xfrm>
            <a:off x="3135614" y="17108830"/>
            <a:ext cx="1440000" cy="3600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実技指導</a:t>
            </a:r>
          </a:p>
        </p:txBody>
      </p:sp>
      <p:sp>
        <p:nvSpPr>
          <p:cNvPr id="43" name="四角形: 角を丸くする 42">
            <a:extLst>
              <a:ext uri="{FF2B5EF4-FFF2-40B4-BE49-F238E27FC236}">
                <a16:creationId xmlns:a16="http://schemas.microsoft.com/office/drawing/2014/main" id="{A56CB135-9602-4C7E-9191-34CC28A675A3}"/>
              </a:ext>
            </a:extLst>
          </p:cNvPr>
          <p:cNvSpPr/>
          <p:nvPr/>
        </p:nvSpPr>
        <p:spPr>
          <a:xfrm>
            <a:off x="3135614" y="18559221"/>
            <a:ext cx="1440000" cy="3600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講　師</a:t>
            </a:r>
          </a:p>
        </p:txBody>
      </p:sp>
      <p:sp>
        <p:nvSpPr>
          <p:cNvPr id="44" name="テキスト ボックス 43">
            <a:extLst>
              <a:ext uri="{FF2B5EF4-FFF2-40B4-BE49-F238E27FC236}">
                <a16:creationId xmlns:a16="http://schemas.microsoft.com/office/drawing/2014/main" id="{2C6511EC-A76D-4B72-968F-806DCB810699}"/>
              </a:ext>
            </a:extLst>
          </p:cNvPr>
          <p:cNvSpPr txBox="1"/>
          <p:nvPr/>
        </p:nvSpPr>
        <p:spPr>
          <a:xfrm>
            <a:off x="4738252" y="14380781"/>
            <a:ext cx="6642338" cy="646331"/>
          </a:xfrm>
          <a:prstGeom prst="rect">
            <a:avLst/>
          </a:prstGeom>
          <a:noFill/>
        </p:spPr>
        <p:txBody>
          <a:bodyPr wrap="square" rtlCol="0">
            <a:spAutoFit/>
          </a:bodyPr>
          <a:lstStyle/>
          <a:p>
            <a:r>
              <a:rPr kumimoji="1" lang="en-US" altLang="ja-JP" sz="3600" b="1" dirty="0"/>
              <a:t>『</a:t>
            </a:r>
            <a:r>
              <a:rPr kumimoji="1" lang="ja-JP" altLang="en-US" sz="3600" b="1" dirty="0"/>
              <a:t>ライフスタイルと睡眠の質</a:t>
            </a:r>
            <a:r>
              <a:rPr kumimoji="1" lang="en-US" altLang="ja-JP" sz="3600" b="1" dirty="0"/>
              <a:t>』</a:t>
            </a:r>
            <a:endParaRPr kumimoji="1" lang="ja-JP" altLang="en-US" sz="3600" b="1" dirty="0"/>
          </a:p>
        </p:txBody>
      </p:sp>
      <p:sp>
        <p:nvSpPr>
          <p:cNvPr id="45" name="テキスト ボックス 44">
            <a:extLst>
              <a:ext uri="{FF2B5EF4-FFF2-40B4-BE49-F238E27FC236}">
                <a16:creationId xmlns:a16="http://schemas.microsoft.com/office/drawing/2014/main" id="{3D81D567-6920-4E48-AE36-53E167903A64}"/>
              </a:ext>
            </a:extLst>
          </p:cNvPr>
          <p:cNvSpPr txBox="1"/>
          <p:nvPr/>
        </p:nvSpPr>
        <p:spPr>
          <a:xfrm>
            <a:off x="4681412" y="15866822"/>
            <a:ext cx="10618580" cy="523220"/>
          </a:xfrm>
          <a:prstGeom prst="rect">
            <a:avLst/>
          </a:prstGeom>
          <a:noFill/>
        </p:spPr>
        <p:txBody>
          <a:bodyPr wrap="square" rtlCol="0">
            <a:spAutoFit/>
          </a:bodyPr>
          <a:lstStyle/>
          <a:p>
            <a:r>
              <a:rPr kumimoji="1" lang="ja-JP" altLang="en-US" sz="2000" dirty="0"/>
              <a:t>京都府立医科大学　大学院医学研究科　総合生理学　教授　</a:t>
            </a:r>
            <a:r>
              <a:rPr kumimoji="1" lang="ja-JP" altLang="en-US" sz="2800" dirty="0"/>
              <a:t>八木田　和弘</a:t>
            </a:r>
            <a:r>
              <a:rPr kumimoji="1" lang="ja-JP" altLang="en-US" sz="2000" dirty="0"/>
              <a:t>　先生</a:t>
            </a:r>
          </a:p>
        </p:txBody>
      </p:sp>
      <p:sp>
        <p:nvSpPr>
          <p:cNvPr id="46" name="テキスト ボックス 45">
            <a:extLst>
              <a:ext uri="{FF2B5EF4-FFF2-40B4-BE49-F238E27FC236}">
                <a16:creationId xmlns:a16="http://schemas.microsoft.com/office/drawing/2014/main" id="{82B8D2E5-93AC-4F2C-9B74-D8782969B232}"/>
              </a:ext>
            </a:extLst>
          </p:cNvPr>
          <p:cNvSpPr txBox="1"/>
          <p:nvPr/>
        </p:nvSpPr>
        <p:spPr>
          <a:xfrm>
            <a:off x="4669362" y="17017908"/>
            <a:ext cx="9246137" cy="646331"/>
          </a:xfrm>
          <a:prstGeom prst="rect">
            <a:avLst/>
          </a:prstGeom>
          <a:noFill/>
        </p:spPr>
        <p:txBody>
          <a:bodyPr wrap="square" rtlCol="0">
            <a:spAutoFit/>
          </a:bodyPr>
          <a:lstStyle/>
          <a:p>
            <a:r>
              <a:rPr kumimoji="1" lang="en-US" altLang="ja-JP" sz="3600" b="1" dirty="0"/>
              <a:t>『</a:t>
            </a:r>
            <a:r>
              <a:rPr kumimoji="1" lang="ja-JP" altLang="en-US" sz="3600" b="1" dirty="0"/>
              <a:t>心とカラダを整えるぐっすり快眠ヨガ</a:t>
            </a:r>
            <a:r>
              <a:rPr kumimoji="1" lang="en-US" altLang="ja-JP" sz="3600" b="1" dirty="0"/>
              <a:t>』</a:t>
            </a:r>
            <a:endParaRPr kumimoji="1" lang="ja-JP" altLang="en-US" sz="3600" b="1" dirty="0"/>
          </a:p>
        </p:txBody>
      </p:sp>
      <p:sp>
        <p:nvSpPr>
          <p:cNvPr id="48" name="テキスト ボックス 47">
            <a:extLst>
              <a:ext uri="{FF2B5EF4-FFF2-40B4-BE49-F238E27FC236}">
                <a16:creationId xmlns:a16="http://schemas.microsoft.com/office/drawing/2014/main" id="{9A83973B-0B2E-4B09-B324-760C62A74629}"/>
              </a:ext>
            </a:extLst>
          </p:cNvPr>
          <p:cNvSpPr txBox="1"/>
          <p:nvPr/>
        </p:nvSpPr>
        <p:spPr>
          <a:xfrm>
            <a:off x="5036240" y="18477611"/>
            <a:ext cx="7779521" cy="523220"/>
          </a:xfrm>
          <a:prstGeom prst="rect">
            <a:avLst/>
          </a:prstGeom>
          <a:noFill/>
        </p:spPr>
        <p:txBody>
          <a:bodyPr wrap="square" rtlCol="0">
            <a:spAutoFit/>
          </a:bodyPr>
          <a:lstStyle/>
          <a:p>
            <a:r>
              <a:rPr kumimoji="1" lang="ja-JP" altLang="en-US" sz="2000" dirty="0"/>
              <a:t>ヨガインストラクター</a:t>
            </a:r>
            <a:r>
              <a:rPr kumimoji="1" lang="ja-JP" altLang="en-US" sz="2800" dirty="0"/>
              <a:t>　福森　浩子　</a:t>
            </a:r>
            <a:r>
              <a:rPr kumimoji="1" lang="ja-JP" altLang="en-US" sz="2000" dirty="0"/>
              <a:t>先生</a:t>
            </a:r>
          </a:p>
        </p:txBody>
      </p:sp>
      <p:sp>
        <p:nvSpPr>
          <p:cNvPr id="49" name="テキスト ボックス 48">
            <a:extLst>
              <a:ext uri="{FF2B5EF4-FFF2-40B4-BE49-F238E27FC236}">
                <a16:creationId xmlns:a16="http://schemas.microsoft.com/office/drawing/2014/main" id="{D9FF6101-F82E-46EE-A489-0960F6956C64}"/>
              </a:ext>
            </a:extLst>
          </p:cNvPr>
          <p:cNvSpPr txBox="1"/>
          <p:nvPr/>
        </p:nvSpPr>
        <p:spPr>
          <a:xfrm>
            <a:off x="5128262" y="3620181"/>
            <a:ext cx="1253173" cy="523220"/>
          </a:xfrm>
          <a:prstGeom prst="rect">
            <a:avLst/>
          </a:prstGeom>
          <a:noFill/>
        </p:spPr>
        <p:txBody>
          <a:bodyPr wrap="square" rtlCol="0">
            <a:spAutoFit/>
          </a:bodyPr>
          <a:lstStyle/>
          <a:p>
            <a:r>
              <a:rPr kumimoji="1" lang="ja-JP" altLang="en-US" sz="2800" dirty="0"/>
              <a:t>（水）</a:t>
            </a:r>
          </a:p>
        </p:txBody>
      </p:sp>
      <p:sp>
        <p:nvSpPr>
          <p:cNvPr id="50" name="テキスト ボックス 49">
            <a:extLst>
              <a:ext uri="{FF2B5EF4-FFF2-40B4-BE49-F238E27FC236}">
                <a16:creationId xmlns:a16="http://schemas.microsoft.com/office/drawing/2014/main" id="{E3C2D1B6-7380-4719-AE57-C56FA4E9A986}"/>
              </a:ext>
            </a:extLst>
          </p:cNvPr>
          <p:cNvSpPr txBox="1"/>
          <p:nvPr/>
        </p:nvSpPr>
        <p:spPr>
          <a:xfrm>
            <a:off x="3691630" y="3359576"/>
            <a:ext cx="2110705" cy="923330"/>
          </a:xfrm>
          <a:prstGeom prst="rect">
            <a:avLst/>
          </a:prstGeom>
          <a:noFill/>
        </p:spPr>
        <p:txBody>
          <a:bodyPr wrap="square" rtlCol="0">
            <a:spAutoFit/>
          </a:bodyPr>
          <a:lstStyle/>
          <a:p>
            <a:r>
              <a:rPr kumimoji="1" lang="en-US" altLang="ja-JP" sz="5400" dirty="0">
                <a:latin typeface="Arial Black" panose="020B0A04020102020204" pitchFamily="34" charset="0"/>
              </a:rPr>
              <a:t>2/28</a:t>
            </a:r>
            <a:endParaRPr kumimoji="1" lang="ja-JP" altLang="en-US" sz="5400" dirty="0">
              <a:latin typeface="Arial Black" panose="020B0A04020102020204" pitchFamily="34" charset="0"/>
            </a:endParaRPr>
          </a:p>
        </p:txBody>
      </p:sp>
      <p:sp>
        <p:nvSpPr>
          <p:cNvPr id="51" name="テキスト ボックス 50">
            <a:extLst>
              <a:ext uri="{FF2B5EF4-FFF2-40B4-BE49-F238E27FC236}">
                <a16:creationId xmlns:a16="http://schemas.microsoft.com/office/drawing/2014/main" id="{657C1A81-802B-468F-B68D-74CA2DDD2BC5}"/>
              </a:ext>
            </a:extLst>
          </p:cNvPr>
          <p:cNvSpPr txBox="1"/>
          <p:nvPr/>
        </p:nvSpPr>
        <p:spPr>
          <a:xfrm>
            <a:off x="6267919" y="3490833"/>
            <a:ext cx="2479922" cy="677108"/>
          </a:xfrm>
          <a:prstGeom prst="rect">
            <a:avLst/>
          </a:prstGeom>
          <a:noFill/>
        </p:spPr>
        <p:txBody>
          <a:bodyPr wrap="square" rtlCol="0">
            <a:spAutoFit/>
          </a:bodyPr>
          <a:lstStyle/>
          <a:p>
            <a:r>
              <a:rPr kumimoji="1" lang="en-US" altLang="ja-JP" sz="2000" dirty="0">
                <a:solidFill>
                  <a:schemeClr val="tx1"/>
                </a:solidFill>
                <a:latin typeface="HG丸ｺﾞｼｯｸM-PRO" panose="020F0600000000000000" pitchFamily="50" charset="-128"/>
                <a:ea typeface="HG丸ｺﾞｼｯｸM-PRO" panose="020F0600000000000000" pitchFamily="50" charset="-128"/>
              </a:rPr>
              <a:t>13:30-16:00</a:t>
            </a:r>
          </a:p>
          <a:p>
            <a:r>
              <a:rPr kumimoji="1" lang="en-US" altLang="ja-JP"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dirty="0">
                <a:solidFill>
                  <a:schemeClr val="tx1"/>
                </a:solidFill>
                <a:latin typeface="HG丸ｺﾞｼｯｸM-PRO" panose="020F0600000000000000" pitchFamily="50" charset="-128"/>
                <a:ea typeface="HG丸ｺﾞｼｯｸM-PRO" panose="020F0600000000000000" pitchFamily="50" charset="-128"/>
              </a:rPr>
              <a:t>受付：</a:t>
            </a:r>
            <a:r>
              <a:rPr kumimoji="1" lang="en-US" altLang="ja-JP" dirty="0">
                <a:solidFill>
                  <a:schemeClr val="tx1"/>
                </a:solidFill>
                <a:latin typeface="HG丸ｺﾞｼｯｸM-PRO" panose="020F0600000000000000" pitchFamily="50" charset="-128"/>
                <a:ea typeface="HG丸ｺﾞｼｯｸM-PRO" panose="020F0600000000000000" pitchFamily="50" charset="-128"/>
              </a:rPr>
              <a:t>13:00</a:t>
            </a:r>
            <a:r>
              <a:rPr kumimoji="1" lang="ja-JP" altLang="en-US" dirty="0">
                <a:solidFill>
                  <a:schemeClr val="tx1"/>
                </a:solidFill>
                <a:latin typeface="HG丸ｺﾞｼｯｸM-PRO" panose="020F0600000000000000" pitchFamily="50" charset="-128"/>
                <a:ea typeface="HG丸ｺﾞｼｯｸM-PRO" panose="020F0600000000000000" pitchFamily="50" charset="-128"/>
              </a:rPr>
              <a:t>～）</a:t>
            </a:r>
            <a:endParaRPr kumimoji="1" lang="en-US" altLang="ja-JP" dirty="0">
              <a:solidFill>
                <a:schemeClr val="tx1"/>
              </a:solidFill>
              <a:latin typeface="HG丸ｺﾞｼｯｸM-PRO" panose="020F0600000000000000" pitchFamily="50" charset="-128"/>
              <a:ea typeface="HG丸ｺﾞｼｯｸM-PRO" panose="020F0600000000000000" pitchFamily="50" charset="-128"/>
            </a:endParaRPr>
          </a:p>
        </p:txBody>
      </p:sp>
      <p:sp>
        <p:nvSpPr>
          <p:cNvPr id="53" name="テキスト ボックス 52">
            <a:extLst>
              <a:ext uri="{FF2B5EF4-FFF2-40B4-BE49-F238E27FC236}">
                <a16:creationId xmlns:a16="http://schemas.microsoft.com/office/drawing/2014/main" id="{8F7A0EF1-3F37-4767-86F8-0C1DEDA44287}"/>
              </a:ext>
            </a:extLst>
          </p:cNvPr>
          <p:cNvSpPr txBox="1"/>
          <p:nvPr/>
        </p:nvSpPr>
        <p:spPr>
          <a:xfrm>
            <a:off x="3025730" y="13199953"/>
            <a:ext cx="787818" cy="707886"/>
          </a:xfrm>
          <a:prstGeom prst="rect">
            <a:avLst/>
          </a:prstGeom>
          <a:noFill/>
        </p:spPr>
        <p:txBody>
          <a:bodyPr wrap="square" rtlCol="0">
            <a:spAutoFit/>
          </a:bodyPr>
          <a:lstStyle/>
          <a:p>
            <a:r>
              <a:rPr kumimoji="1" lang="ja-JP" altLang="en-US" sz="2000" dirty="0">
                <a:solidFill>
                  <a:schemeClr val="tx1"/>
                </a:solidFill>
                <a:latin typeface="HG丸ｺﾞｼｯｸM-PRO" panose="020F0600000000000000" pitchFamily="50" charset="-128"/>
                <a:ea typeface="HG丸ｺﾞｼｯｸM-PRO" panose="020F0600000000000000" pitchFamily="50" charset="-128"/>
              </a:rPr>
              <a:t>令和</a:t>
            </a:r>
            <a:endParaRPr kumimoji="1" lang="en-US" altLang="ja-JP" sz="2000" dirty="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dirty="0">
                <a:solidFill>
                  <a:schemeClr val="tx1"/>
                </a:solidFill>
                <a:latin typeface="HG丸ｺﾞｼｯｸM-PRO" panose="020F0600000000000000" pitchFamily="50" charset="-128"/>
                <a:ea typeface="HG丸ｺﾞｼｯｸM-PRO" panose="020F0600000000000000" pitchFamily="50" charset="-128"/>
              </a:rPr>
              <a:t>６年</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54" name="テキスト ボックス 53">
            <a:extLst>
              <a:ext uri="{FF2B5EF4-FFF2-40B4-BE49-F238E27FC236}">
                <a16:creationId xmlns:a16="http://schemas.microsoft.com/office/drawing/2014/main" id="{5DBC6997-16D5-49DF-BF4A-031888BCEE35}"/>
              </a:ext>
            </a:extLst>
          </p:cNvPr>
          <p:cNvSpPr txBox="1"/>
          <p:nvPr/>
        </p:nvSpPr>
        <p:spPr>
          <a:xfrm>
            <a:off x="3691630" y="13071002"/>
            <a:ext cx="2259106" cy="923330"/>
          </a:xfrm>
          <a:prstGeom prst="rect">
            <a:avLst/>
          </a:prstGeom>
          <a:noFill/>
        </p:spPr>
        <p:txBody>
          <a:bodyPr wrap="square" rtlCol="0">
            <a:spAutoFit/>
          </a:bodyPr>
          <a:lstStyle/>
          <a:p>
            <a:r>
              <a:rPr kumimoji="1" lang="en-US" altLang="ja-JP" sz="5400" dirty="0">
                <a:latin typeface="Arial Black" panose="020B0A04020102020204" pitchFamily="34" charset="0"/>
              </a:rPr>
              <a:t>3/18</a:t>
            </a:r>
            <a:endParaRPr kumimoji="1" lang="ja-JP" altLang="en-US" sz="5400" dirty="0">
              <a:latin typeface="Arial Black" panose="020B0A04020102020204" pitchFamily="34" charset="0"/>
            </a:endParaRPr>
          </a:p>
        </p:txBody>
      </p:sp>
      <p:sp>
        <p:nvSpPr>
          <p:cNvPr id="56" name="テキスト ボックス 55">
            <a:extLst>
              <a:ext uri="{FF2B5EF4-FFF2-40B4-BE49-F238E27FC236}">
                <a16:creationId xmlns:a16="http://schemas.microsoft.com/office/drawing/2014/main" id="{F066DC16-9AA4-42C4-8F33-F83CE557BC8C}"/>
              </a:ext>
            </a:extLst>
          </p:cNvPr>
          <p:cNvSpPr txBox="1"/>
          <p:nvPr/>
        </p:nvSpPr>
        <p:spPr>
          <a:xfrm>
            <a:off x="5128262" y="13398786"/>
            <a:ext cx="1278259" cy="523220"/>
          </a:xfrm>
          <a:prstGeom prst="rect">
            <a:avLst/>
          </a:prstGeom>
          <a:noFill/>
        </p:spPr>
        <p:txBody>
          <a:bodyPr wrap="square" rtlCol="0">
            <a:spAutoFit/>
          </a:bodyPr>
          <a:lstStyle/>
          <a:p>
            <a:r>
              <a:rPr kumimoji="1" lang="ja-JP" altLang="en-US" sz="2800" dirty="0"/>
              <a:t>（月）</a:t>
            </a:r>
          </a:p>
        </p:txBody>
      </p:sp>
      <p:sp>
        <p:nvSpPr>
          <p:cNvPr id="57" name="テキスト ボックス 56">
            <a:extLst>
              <a:ext uri="{FF2B5EF4-FFF2-40B4-BE49-F238E27FC236}">
                <a16:creationId xmlns:a16="http://schemas.microsoft.com/office/drawing/2014/main" id="{F7DCFBFF-B108-4A2E-844F-C82F3881E018}"/>
              </a:ext>
            </a:extLst>
          </p:cNvPr>
          <p:cNvSpPr txBox="1"/>
          <p:nvPr/>
        </p:nvSpPr>
        <p:spPr>
          <a:xfrm>
            <a:off x="6283253" y="13091205"/>
            <a:ext cx="2394476" cy="800219"/>
          </a:xfrm>
          <a:prstGeom prst="rect">
            <a:avLst/>
          </a:prstGeom>
          <a:noFill/>
        </p:spPr>
        <p:txBody>
          <a:bodyPr wrap="square" rtlCol="0">
            <a:spAutoFit/>
          </a:bodyPr>
          <a:lstStyle/>
          <a:p>
            <a:r>
              <a:rPr kumimoji="1" lang="en-US" altLang="ja-JP" sz="2000" dirty="0">
                <a:solidFill>
                  <a:schemeClr val="tx1"/>
                </a:solidFill>
                <a:latin typeface="HG丸ｺﾞｼｯｸM-PRO" panose="020F0600000000000000" pitchFamily="50" charset="-128"/>
                <a:ea typeface="HG丸ｺﾞｼｯｸM-PRO" panose="020F0600000000000000" pitchFamily="50" charset="-128"/>
              </a:rPr>
              <a:t>13:30-15:30</a:t>
            </a:r>
            <a:r>
              <a:rPr kumimoji="1" lang="en-US" altLang="ja-JP" sz="2800" dirty="0">
                <a:solidFill>
                  <a:schemeClr val="tx1"/>
                </a:solidFill>
                <a:latin typeface="HG丸ｺﾞｼｯｸM-PRO" panose="020F0600000000000000" pitchFamily="50" charset="-128"/>
                <a:ea typeface="HG丸ｺﾞｼｯｸM-PRO" panose="020F0600000000000000" pitchFamily="50" charset="-128"/>
              </a:rPr>
              <a:t> </a:t>
            </a:r>
          </a:p>
          <a:p>
            <a:r>
              <a:rPr kumimoji="1" lang="en-US" altLang="ja-JP"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dirty="0">
                <a:solidFill>
                  <a:schemeClr val="tx1"/>
                </a:solidFill>
                <a:latin typeface="HG丸ｺﾞｼｯｸM-PRO" panose="020F0600000000000000" pitchFamily="50" charset="-128"/>
                <a:ea typeface="HG丸ｺﾞｼｯｸM-PRO" panose="020F0600000000000000" pitchFamily="50" charset="-128"/>
              </a:rPr>
              <a:t>受付：</a:t>
            </a:r>
            <a:r>
              <a:rPr kumimoji="1" lang="en-US" altLang="ja-JP" dirty="0">
                <a:solidFill>
                  <a:schemeClr val="tx1"/>
                </a:solidFill>
                <a:latin typeface="HG丸ｺﾞｼｯｸM-PRO" panose="020F0600000000000000" pitchFamily="50" charset="-128"/>
                <a:ea typeface="HG丸ｺﾞｼｯｸM-PRO" panose="020F0600000000000000" pitchFamily="50" charset="-128"/>
              </a:rPr>
              <a:t>13:00</a:t>
            </a:r>
            <a:r>
              <a:rPr kumimoji="1" lang="ja-JP" altLang="en-US" dirty="0">
                <a:solidFill>
                  <a:schemeClr val="tx1"/>
                </a:solidFill>
                <a:latin typeface="HG丸ｺﾞｼｯｸM-PRO" panose="020F0600000000000000" pitchFamily="50" charset="-128"/>
                <a:ea typeface="HG丸ｺﾞｼｯｸM-PRO" panose="020F0600000000000000" pitchFamily="50" charset="-128"/>
              </a:rPr>
              <a:t>～）</a:t>
            </a:r>
            <a:endParaRPr kumimoji="1" lang="en-US" altLang="ja-JP" dirty="0">
              <a:solidFill>
                <a:schemeClr val="tx1"/>
              </a:solidFill>
              <a:latin typeface="HG丸ｺﾞｼｯｸM-PRO" panose="020F0600000000000000" pitchFamily="50" charset="-128"/>
              <a:ea typeface="HG丸ｺﾞｼｯｸM-PRO" panose="020F0600000000000000" pitchFamily="50" charset="-128"/>
            </a:endParaRPr>
          </a:p>
        </p:txBody>
      </p:sp>
      <p:sp>
        <p:nvSpPr>
          <p:cNvPr id="59" name="テキスト ボックス 58">
            <a:extLst>
              <a:ext uri="{FF2B5EF4-FFF2-40B4-BE49-F238E27FC236}">
                <a16:creationId xmlns:a16="http://schemas.microsoft.com/office/drawing/2014/main" id="{38C94F4A-8F58-4894-9C4B-0607CDA76DE6}"/>
              </a:ext>
            </a:extLst>
          </p:cNvPr>
          <p:cNvSpPr txBox="1"/>
          <p:nvPr/>
        </p:nvSpPr>
        <p:spPr>
          <a:xfrm>
            <a:off x="455883" y="19750753"/>
            <a:ext cx="15396511" cy="1815882"/>
          </a:xfrm>
          <a:prstGeom prst="rect">
            <a:avLst/>
          </a:prstGeom>
          <a:noFill/>
        </p:spPr>
        <p:txBody>
          <a:bodyPr wrap="square">
            <a:spAutoFit/>
          </a:bodyPr>
          <a:lstStyle/>
          <a:p>
            <a:r>
              <a:rPr lang="ja-JP" altLang="en-US" sz="2800" dirty="0">
                <a:latin typeface="游ゴシック 本文"/>
                <a:ea typeface="Meiryo UI" panose="020B0604030504040204" pitchFamily="50" charset="-128"/>
              </a:rPr>
              <a:t>◎場所  　　  ：木津保健センター　木津川市木津清水</a:t>
            </a:r>
            <a:r>
              <a:rPr lang="en-US" altLang="ja-JP" sz="2800" dirty="0">
                <a:latin typeface="游ゴシック 本文"/>
                <a:ea typeface="Meiryo UI" panose="020B0604030504040204" pitchFamily="50" charset="-128"/>
              </a:rPr>
              <a:t>27</a:t>
            </a:r>
            <a:r>
              <a:rPr lang="ja-JP" altLang="en-US" sz="2800" dirty="0">
                <a:latin typeface="游ゴシック 本文"/>
                <a:ea typeface="Meiryo UI" panose="020B0604030504040204" pitchFamily="50" charset="-128"/>
              </a:rPr>
              <a:t>番地</a:t>
            </a:r>
            <a:r>
              <a:rPr lang="en-US" altLang="ja-JP" sz="2800" dirty="0">
                <a:latin typeface="游ゴシック 本文"/>
                <a:ea typeface="Meiryo UI" panose="020B0604030504040204" pitchFamily="50" charset="-128"/>
              </a:rPr>
              <a:t>24</a:t>
            </a:r>
            <a:r>
              <a:rPr lang="ja-JP" altLang="en-US" sz="2800" dirty="0">
                <a:latin typeface="游ゴシック 本文"/>
                <a:ea typeface="Meiryo UI" panose="020B0604030504040204" pitchFamily="50" charset="-128"/>
              </a:rPr>
              <a:t>　（駐車場あり）</a:t>
            </a:r>
            <a:endParaRPr lang="en-US" altLang="ja-JP" sz="2800" dirty="0">
              <a:latin typeface="游ゴシック 本文"/>
              <a:ea typeface="Meiryo UI" panose="020B0604030504040204" pitchFamily="50" charset="-128"/>
            </a:endParaRPr>
          </a:p>
          <a:p>
            <a:r>
              <a:rPr lang="ja-JP" altLang="en-US" sz="2800" dirty="0">
                <a:latin typeface="游ゴシック 本文"/>
                <a:ea typeface="Meiryo UI" panose="020B0604030504040204" pitchFamily="50" charset="-128"/>
              </a:rPr>
              <a:t>◎申込み　　：令和</a:t>
            </a:r>
            <a:r>
              <a:rPr lang="en-US" altLang="ja-JP" sz="2800" dirty="0">
                <a:latin typeface="游ゴシック 本文"/>
                <a:ea typeface="Meiryo UI" panose="020B0604030504040204" pitchFamily="50" charset="-128"/>
              </a:rPr>
              <a:t>6</a:t>
            </a:r>
            <a:r>
              <a:rPr lang="ja-JP" altLang="en-US" sz="2800" dirty="0">
                <a:latin typeface="游ゴシック 本文"/>
                <a:ea typeface="Meiryo UI" panose="020B0604030504040204" pitchFamily="50" charset="-128"/>
              </a:rPr>
              <a:t>年</a:t>
            </a:r>
            <a:r>
              <a:rPr lang="en-US" altLang="ja-JP" sz="2800" dirty="0">
                <a:latin typeface="游ゴシック 本文"/>
                <a:ea typeface="Meiryo UI" panose="020B0604030504040204" pitchFamily="50" charset="-128"/>
              </a:rPr>
              <a:t>2</a:t>
            </a:r>
            <a:r>
              <a:rPr lang="ja-JP" altLang="en-US" sz="2800" dirty="0">
                <a:latin typeface="游ゴシック 本文"/>
                <a:ea typeface="Meiryo UI" panose="020B0604030504040204" pitchFamily="50" charset="-128"/>
              </a:rPr>
              <a:t>月</a:t>
            </a:r>
            <a:r>
              <a:rPr lang="en-US" altLang="ja-JP" sz="2800" dirty="0">
                <a:latin typeface="游ゴシック 本文"/>
                <a:ea typeface="Meiryo UI" panose="020B0604030504040204" pitchFamily="50" charset="-128"/>
              </a:rPr>
              <a:t>1</a:t>
            </a:r>
            <a:r>
              <a:rPr lang="ja-JP" altLang="en-US" sz="2800" dirty="0">
                <a:latin typeface="游ゴシック 本文"/>
                <a:ea typeface="Meiryo UI" panose="020B0604030504040204" pitchFamily="50" charset="-128"/>
              </a:rPr>
              <a:t>日</a:t>
            </a:r>
            <a:r>
              <a:rPr lang="en-US" altLang="ja-JP" sz="2800" dirty="0">
                <a:latin typeface="游ゴシック 本文"/>
                <a:ea typeface="Meiryo UI" panose="020B0604030504040204" pitchFamily="50" charset="-128"/>
              </a:rPr>
              <a:t>(</a:t>
            </a:r>
            <a:r>
              <a:rPr lang="ja-JP" altLang="en-US" sz="2800" dirty="0">
                <a:latin typeface="游ゴシック 本文"/>
                <a:ea typeface="Meiryo UI" panose="020B0604030504040204" pitchFamily="50" charset="-128"/>
              </a:rPr>
              <a:t>木</a:t>
            </a:r>
            <a:r>
              <a:rPr lang="en-US" altLang="ja-JP" sz="2800" dirty="0">
                <a:latin typeface="游ゴシック 本文"/>
                <a:ea typeface="Meiryo UI" panose="020B0604030504040204" pitchFamily="50" charset="-128"/>
              </a:rPr>
              <a:t>)</a:t>
            </a:r>
            <a:r>
              <a:rPr lang="ja-JP" altLang="en-US" sz="2800" dirty="0">
                <a:latin typeface="游ゴシック 本文"/>
                <a:ea typeface="Meiryo UI" panose="020B0604030504040204" pitchFamily="50" charset="-128"/>
              </a:rPr>
              <a:t>～開催日の</a:t>
            </a:r>
            <a:r>
              <a:rPr lang="en-US" altLang="ja-JP" sz="2800" dirty="0">
                <a:latin typeface="游ゴシック 本文"/>
                <a:ea typeface="Meiryo UI" panose="020B0604030504040204" pitchFamily="50" charset="-128"/>
              </a:rPr>
              <a:t>1</a:t>
            </a:r>
            <a:r>
              <a:rPr lang="ja-JP" altLang="en-US" sz="2800" dirty="0">
                <a:latin typeface="游ゴシック 本文"/>
                <a:ea typeface="Meiryo UI" panose="020B0604030504040204" pitchFamily="50" charset="-128"/>
              </a:rPr>
              <a:t>週間前まで　</a:t>
            </a:r>
            <a:r>
              <a:rPr lang="en-US" altLang="ja-JP" sz="2800" dirty="0">
                <a:latin typeface="游ゴシック 本文"/>
                <a:ea typeface="Meiryo UI" panose="020B0604030504040204" pitchFamily="50" charset="-128"/>
              </a:rPr>
              <a:t>〈</a:t>
            </a:r>
            <a:r>
              <a:rPr lang="ja-JP" altLang="en-US" sz="2800" dirty="0">
                <a:latin typeface="游ゴシック 本文"/>
                <a:ea typeface="Meiryo UI" panose="020B0604030504040204" pitchFamily="50" charset="-128"/>
              </a:rPr>
              <a:t> 土日、祝日は除く </a:t>
            </a:r>
            <a:r>
              <a:rPr lang="en-US" altLang="ja-JP" sz="2800" dirty="0">
                <a:latin typeface="游ゴシック 本文"/>
                <a:ea typeface="Meiryo UI" panose="020B0604030504040204" pitchFamily="50" charset="-128"/>
              </a:rPr>
              <a:t>〉</a:t>
            </a:r>
            <a:r>
              <a:rPr lang="ja-JP" altLang="en-US" sz="2800" dirty="0">
                <a:latin typeface="游ゴシック 本文"/>
                <a:ea typeface="Meiryo UI" panose="020B0604030504040204" pitchFamily="50" charset="-128"/>
              </a:rPr>
              <a:t>　午前</a:t>
            </a:r>
            <a:r>
              <a:rPr lang="en-US" altLang="ja-JP" sz="2800" dirty="0">
                <a:latin typeface="游ゴシック 本文"/>
                <a:ea typeface="Meiryo UI" panose="020B0604030504040204" pitchFamily="50" charset="-128"/>
              </a:rPr>
              <a:t>9</a:t>
            </a:r>
            <a:r>
              <a:rPr lang="ja-JP" altLang="en-US" sz="2800" dirty="0">
                <a:latin typeface="游ゴシック 本文"/>
                <a:ea typeface="Meiryo UI" panose="020B0604030504040204" pitchFamily="50" charset="-128"/>
              </a:rPr>
              <a:t>時～午後</a:t>
            </a:r>
            <a:r>
              <a:rPr lang="en-US" altLang="ja-JP" sz="2800" dirty="0">
                <a:latin typeface="游ゴシック 本文"/>
                <a:ea typeface="Meiryo UI" panose="020B0604030504040204" pitchFamily="50" charset="-128"/>
              </a:rPr>
              <a:t>5</a:t>
            </a:r>
            <a:r>
              <a:rPr lang="ja-JP" altLang="en-US" sz="2800" dirty="0">
                <a:latin typeface="游ゴシック 本文"/>
                <a:ea typeface="Meiryo UI" panose="020B0604030504040204" pitchFamily="50" charset="-128"/>
              </a:rPr>
              <a:t>時</a:t>
            </a:r>
            <a:endParaRPr lang="en-US" altLang="ja-JP" sz="2800" dirty="0">
              <a:latin typeface="游ゴシック 本文"/>
              <a:ea typeface="Meiryo UI" panose="020B0604030504040204" pitchFamily="50" charset="-128"/>
            </a:endParaRPr>
          </a:p>
          <a:p>
            <a:r>
              <a:rPr lang="ja-JP" altLang="en-US" sz="2800" dirty="0">
                <a:latin typeface="游ゴシック 本文"/>
                <a:ea typeface="Meiryo UI" panose="020B0604030504040204" pitchFamily="50" charset="-128"/>
              </a:rPr>
              <a:t>　　　　　　　 　   健康推進課</a:t>
            </a:r>
            <a:r>
              <a:rPr lang="en-US" altLang="ja-JP" sz="2800" b="1" dirty="0">
                <a:latin typeface="游ゴシック 本文"/>
                <a:ea typeface="Meiryo UI" panose="020B0604030504040204" pitchFamily="50" charset="-128"/>
              </a:rPr>
              <a:t>(0774-75-1219)</a:t>
            </a:r>
            <a:r>
              <a:rPr lang="ja-JP" altLang="en-US" sz="2800" dirty="0">
                <a:latin typeface="游ゴシック 本文"/>
                <a:ea typeface="Meiryo UI" panose="020B0604030504040204" pitchFamily="50" charset="-128"/>
              </a:rPr>
              <a:t>まで、事前にお申込みください。</a:t>
            </a:r>
            <a:endParaRPr lang="en-US" altLang="ja-JP" sz="2800" dirty="0">
              <a:latin typeface="游ゴシック 本文"/>
              <a:ea typeface="Meiryo UI" panose="020B0604030504040204" pitchFamily="50" charset="-128"/>
            </a:endParaRPr>
          </a:p>
          <a:p>
            <a:r>
              <a:rPr lang="ja-JP" altLang="en-US" sz="2800" dirty="0">
                <a:latin typeface="游ゴシック 本文"/>
                <a:ea typeface="Meiryo UI" panose="020B0604030504040204" pitchFamily="50" charset="-128"/>
              </a:rPr>
              <a:t>　　　　　　　　　 </a:t>
            </a:r>
            <a:r>
              <a:rPr lang="en-US" altLang="ja-JP" sz="2800" dirty="0">
                <a:latin typeface="游ゴシック 本文"/>
                <a:ea typeface="Meiryo UI" panose="020B0604030504040204" pitchFamily="50" charset="-128"/>
              </a:rPr>
              <a:t>※</a:t>
            </a:r>
            <a:r>
              <a:rPr lang="ja-JP" altLang="en-US" sz="2800" dirty="0">
                <a:latin typeface="游ゴシック 本文"/>
                <a:ea typeface="Meiryo UI" panose="020B0604030504040204" pitchFamily="50" charset="-128"/>
              </a:rPr>
              <a:t>定員を超えた場合は抽選となります。</a:t>
            </a:r>
            <a:endParaRPr lang="en-US" altLang="ja-JP" sz="2800" dirty="0">
              <a:latin typeface="游ゴシック 本文"/>
              <a:ea typeface="Meiryo UI" panose="020B0604030504040204" pitchFamily="50" charset="-128"/>
            </a:endParaRPr>
          </a:p>
        </p:txBody>
      </p:sp>
      <p:sp>
        <p:nvSpPr>
          <p:cNvPr id="60" name="テキスト ボックス 59">
            <a:extLst>
              <a:ext uri="{FF2B5EF4-FFF2-40B4-BE49-F238E27FC236}">
                <a16:creationId xmlns:a16="http://schemas.microsoft.com/office/drawing/2014/main" id="{29FA5926-E72A-4C7E-8075-A10FE410B53C}"/>
              </a:ext>
            </a:extLst>
          </p:cNvPr>
          <p:cNvSpPr txBox="1"/>
          <p:nvPr/>
        </p:nvSpPr>
        <p:spPr>
          <a:xfrm>
            <a:off x="10206019" y="3503739"/>
            <a:ext cx="2110705" cy="584775"/>
          </a:xfrm>
          <a:prstGeom prst="rect">
            <a:avLst/>
          </a:prstGeom>
          <a:noFill/>
        </p:spPr>
        <p:txBody>
          <a:bodyPr wrap="square" rtlCol="0">
            <a:spAutoFit/>
          </a:bodyPr>
          <a:lstStyle/>
          <a:p>
            <a:r>
              <a:rPr kumimoji="1" lang="en-US" altLang="ja-JP" sz="3200" dirty="0">
                <a:latin typeface="Arial Black" panose="020B0A04020102020204" pitchFamily="34" charset="0"/>
              </a:rPr>
              <a:t>30</a:t>
            </a:r>
            <a:r>
              <a:rPr kumimoji="1" lang="ja-JP" altLang="en-US" sz="3200" dirty="0">
                <a:latin typeface="Arial Black" panose="020B0A04020102020204" pitchFamily="34" charset="0"/>
              </a:rPr>
              <a:t>名程度</a:t>
            </a:r>
          </a:p>
        </p:txBody>
      </p:sp>
      <p:sp>
        <p:nvSpPr>
          <p:cNvPr id="61" name="テキスト ボックス 60">
            <a:extLst>
              <a:ext uri="{FF2B5EF4-FFF2-40B4-BE49-F238E27FC236}">
                <a16:creationId xmlns:a16="http://schemas.microsoft.com/office/drawing/2014/main" id="{2AAA0DD4-37BE-4478-A65D-35CC8DE28117}"/>
              </a:ext>
            </a:extLst>
          </p:cNvPr>
          <p:cNvSpPr txBox="1"/>
          <p:nvPr/>
        </p:nvSpPr>
        <p:spPr>
          <a:xfrm>
            <a:off x="10206019" y="13322007"/>
            <a:ext cx="1143262" cy="584775"/>
          </a:xfrm>
          <a:prstGeom prst="rect">
            <a:avLst/>
          </a:prstGeom>
          <a:noFill/>
        </p:spPr>
        <p:txBody>
          <a:bodyPr wrap="none" rtlCol="0">
            <a:spAutoFit/>
          </a:bodyPr>
          <a:lstStyle/>
          <a:p>
            <a:r>
              <a:rPr kumimoji="1" lang="en-US" altLang="ja-JP" sz="3200" dirty="0">
                <a:latin typeface="Arial Black" panose="020B0A04020102020204" pitchFamily="34" charset="0"/>
              </a:rPr>
              <a:t>20</a:t>
            </a:r>
            <a:r>
              <a:rPr kumimoji="1" lang="ja-JP" altLang="en-US" sz="3200" dirty="0">
                <a:latin typeface="Arial Black" panose="020B0A04020102020204" pitchFamily="34" charset="0"/>
              </a:rPr>
              <a:t>名</a:t>
            </a:r>
          </a:p>
        </p:txBody>
      </p:sp>
      <p:sp>
        <p:nvSpPr>
          <p:cNvPr id="62" name="テキスト ボックス 61">
            <a:extLst>
              <a:ext uri="{FF2B5EF4-FFF2-40B4-BE49-F238E27FC236}">
                <a16:creationId xmlns:a16="http://schemas.microsoft.com/office/drawing/2014/main" id="{117B4E0F-B9F2-49A4-8027-666C3D614855}"/>
              </a:ext>
            </a:extLst>
          </p:cNvPr>
          <p:cNvSpPr txBox="1"/>
          <p:nvPr/>
        </p:nvSpPr>
        <p:spPr>
          <a:xfrm>
            <a:off x="4893626" y="5228921"/>
            <a:ext cx="9881855" cy="400110"/>
          </a:xfrm>
          <a:prstGeom prst="rect">
            <a:avLst/>
          </a:prstGeom>
          <a:noFill/>
        </p:spPr>
        <p:txBody>
          <a:bodyPr wrap="square" rtlCol="0">
            <a:spAutoFit/>
          </a:bodyPr>
          <a:lstStyle/>
          <a:p>
            <a:r>
              <a:rPr kumimoji="1" lang="ja-JP" altLang="en-US" sz="2000" dirty="0"/>
              <a:t>●老いとともに避けられない血管の老化と生活習慣病について概説します。</a:t>
            </a:r>
            <a:endParaRPr kumimoji="1" lang="en-US" altLang="ja-JP" sz="2000" dirty="0"/>
          </a:p>
        </p:txBody>
      </p:sp>
      <p:sp>
        <p:nvSpPr>
          <p:cNvPr id="63" name="テキスト ボックス 62">
            <a:extLst>
              <a:ext uri="{FF2B5EF4-FFF2-40B4-BE49-F238E27FC236}">
                <a16:creationId xmlns:a16="http://schemas.microsoft.com/office/drawing/2014/main" id="{D879A638-5026-4D6C-AFF4-C08C206CF7BA}"/>
              </a:ext>
            </a:extLst>
          </p:cNvPr>
          <p:cNvSpPr txBox="1"/>
          <p:nvPr/>
        </p:nvSpPr>
        <p:spPr>
          <a:xfrm>
            <a:off x="4893626" y="7844551"/>
            <a:ext cx="9564639" cy="707886"/>
          </a:xfrm>
          <a:prstGeom prst="rect">
            <a:avLst/>
          </a:prstGeom>
          <a:noFill/>
        </p:spPr>
        <p:txBody>
          <a:bodyPr wrap="square" rtlCol="0">
            <a:spAutoFit/>
          </a:bodyPr>
          <a:lstStyle/>
          <a:p>
            <a:r>
              <a:rPr kumimoji="1" lang="ja-JP" altLang="en-US" sz="2000" dirty="0"/>
              <a:t>●血管を柔らかくする食材や簡単料理を紹介♪</a:t>
            </a:r>
            <a:endParaRPr kumimoji="1" lang="en-US" altLang="ja-JP" sz="2000" dirty="0"/>
          </a:p>
          <a:p>
            <a:r>
              <a:rPr kumimoji="1" lang="ja-JP" altLang="en-US" sz="2000" dirty="0"/>
              <a:t>　“忙しい” “料理が苦手” だけど健康になりたい方、ぜひご参加ください。</a:t>
            </a:r>
            <a:endParaRPr kumimoji="1" lang="en-US" altLang="ja-JP" sz="2000" dirty="0"/>
          </a:p>
        </p:txBody>
      </p:sp>
      <p:sp>
        <p:nvSpPr>
          <p:cNvPr id="64" name="テキスト ボックス 63">
            <a:extLst>
              <a:ext uri="{FF2B5EF4-FFF2-40B4-BE49-F238E27FC236}">
                <a16:creationId xmlns:a16="http://schemas.microsoft.com/office/drawing/2014/main" id="{9EFCA7DA-58B7-4FA1-9EA3-6859E0E3BC21}"/>
              </a:ext>
            </a:extLst>
          </p:cNvPr>
          <p:cNvSpPr txBox="1"/>
          <p:nvPr/>
        </p:nvSpPr>
        <p:spPr>
          <a:xfrm>
            <a:off x="4893626" y="15038588"/>
            <a:ext cx="10443885" cy="400110"/>
          </a:xfrm>
          <a:prstGeom prst="rect">
            <a:avLst/>
          </a:prstGeom>
          <a:noFill/>
        </p:spPr>
        <p:txBody>
          <a:bodyPr wrap="none" rtlCol="0">
            <a:spAutoFit/>
          </a:bodyPr>
          <a:lstStyle/>
          <a:p>
            <a:r>
              <a:rPr kumimoji="1" lang="ja-JP" altLang="en-US" sz="2000" dirty="0"/>
              <a:t>●ライフスタイルの変化は、睡眠をはじめとする様々な健康問題と深い関係があります。</a:t>
            </a:r>
            <a:endParaRPr kumimoji="1" lang="en-US" altLang="ja-JP" sz="2000" dirty="0"/>
          </a:p>
        </p:txBody>
      </p:sp>
      <p:sp>
        <p:nvSpPr>
          <p:cNvPr id="65" name="テキスト ボックス 64">
            <a:extLst>
              <a:ext uri="{FF2B5EF4-FFF2-40B4-BE49-F238E27FC236}">
                <a16:creationId xmlns:a16="http://schemas.microsoft.com/office/drawing/2014/main" id="{31B18C3B-5CBD-44C6-AC4A-E3ABA3EFFDD8}"/>
              </a:ext>
            </a:extLst>
          </p:cNvPr>
          <p:cNvSpPr txBox="1"/>
          <p:nvPr/>
        </p:nvSpPr>
        <p:spPr>
          <a:xfrm>
            <a:off x="4893626" y="17638641"/>
            <a:ext cx="10700365" cy="707886"/>
          </a:xfrm>
          <a:prstGeom prst="rect">
            <a:avLst/>
          </a:prstGeom>
          <a:noFill/>
        </p:spPr>
        <p:txBody>
          <a:bodyPr wrap="none" rtlCol="0">
            <a:spAutoFit/>
          </a:bodyPr>
          <a:lstStyle/>
          <a:p>
            <a:r>
              <a:rPr kumimoji="1" lang="ja-JP" altLang="en-US" sz="2000" dirty="0"/>
              <a:t>●就寝前、ヨガで自律神経が整うと、体がリラックス状態</a:t>
            </a:r>
            <a:r>
              <a:rPr kumimoji="1" lang="ja-JP" altLang="en-US" sz="2000"/>
              <a:t>となり睡眠</a:t>
            </a:r>
            <a:r>
              <a:rPr kumimoji="1" lang="ja-JP" altLang="en-US" sz="2000" dirty="0"/>
              <a:t>の質が向上します。</a:t>
            </a:r>
            <a:endParaRPr kumimoji="1" lang="en-US" altLang="ja-JP" sz="2000" dirty="0"/>
          </a:p>
          <a:p>
            <a:r>
              <a:rPr kumimoji="1" lang="ja-JP" altLang="en-US" sz="2000" dirty="0"/>
              <a:t>　実際に体験してみましょう♪</a:t>
            </a:r>
            <a:endParaRPr kumimoji="1" lang="en-US" altLang="ja-JP" sz="2000" dirty="0"/>
          </a:p>
        </p:txBody>
      </p:sp>
      <p:sp>
        <p:nvSpPr>
          <p:cNvPr id="66" name="四角形: 角を丸くする 65">
            <a:extLst>
              <a:ext uri="{FF2B5EF4-FFF2-40B4-BE49-F238E27FC236}">
                <a16:creationId xmlns:a16="http://schemas.microsoft.com/office/drawing/2014/main" id="{621583FC-01A1-419B-8FF9-AE37281C6636}"/>
              </a:ext>
            </a:extLst>
          </p:cNvPr>
          <p:cNvSpPr/>
          <p:nvPr/>
        </p:nvSpPr>
        <p:spPr>
          <a:xfrm>
            <a:off x="798521" y="9689427"/>
            <a:ext cx="14536800" cy="2394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7" name="楕円 66">
            <a:extLst>
              <a:ext uri="{FF2B5EF4-FFF2-40B4-BE49-F238E27FC236}">
                <a16:creationId xmlns:a16="http://schemas.microsoft.com/office/drawing/2014/main" id="{3A4A7957-7041-44F1-8B77-9D99303D538F}"/>
              </a:ext>
            </a:extLst>
          </p:cNvPr>
          <p:cNvSpPr/>
          <p:nvPr/>
        </p:nvSpPr>
        <p:spPr>
          <a:xfrm>
            <a:off x="1097712" y="10436106"/>
            <a:ext cx="1771923" cy="84575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rPr>
              <a:t>おまけ</a:t>
            </a:r>
            <a:endParaRPr kumimoji="1" lang="en-US" altLang="ja-JP" sz="2800" b="1" dirty="0">
              <a:solidFill>
                <a:schemeClr val="tx1"/>
              </a:solidFill>
            </a:endParaRPr>
          </a:p>
          <a:p>
            <a:pPr algn="ctr"/>
            <a:r>
              <a:rPr kumimoji="1" lang="ja-JP" altLang="en-US" sz="1400" b="1" dirty="0">
                <a:solidFill>
                  <a:schemeClr val="tx1"/>
                </a:solidFill>
              </a:rPr>
              <a:t>ご希望の方</a:t>
            </a:r>
          </a:p>
        </p:txBody>
      </p:sp>
      <p:sp>
        <p:nvSpPr>
          <p:cNvPr id="68" name="テキスト ボックス 67">
            <a:extLst>
              <a:ext uri="{FF2B5EF4-FFF2-40B4-BE49-F238E27FC236}">
                <a16:creationId xmlns:a16="http://schemas.microsoft.com/office/drawing/2014/main" id="{24712FA0-28EA-447A-8059-794D36249097}"/>
              </a:ext>
            </a:extLst>
          </p:cNvPr>
          <p:cNvSpPr txBox="1"/>
          <p:nvPr/>
        </p:nvSpPr>
        <p:spPr>
          <a:xfrm>
            <a:off x="2713059" y="9846381"/>
            <a:ext cx="12570070" cy="1815882"/>
          </a:xfrm>
          <a:prstGeom prst="rect">
            <a:avLst/>
          </a:prstGeom>
          <a:noFill/>
        </p:spPr>
        <p:txBody>
          <a:bodyPr wrap="square" rtlCol="0">
            <a:spAutoFit/>
          </a:bodyPr>
          <a:lstStyle/>
          <a:p>
            <a:r>
              <a:rPr kumimoji="1" lang="en-US" altLang="ja-JP" sz="2800" b="1" dirty="0">
                <a:latin typeface="游ゴシック 本文"/>
              </a:rPr>
              <a:t>『</a:t>
            </a:r>
            <a:r>
              <a:rPr kumimoji="1" lang="ja-JP" altLang="en-US" sz="2800" b="1" dirty="0">
                <a:latin typeface="游ゴシック 本文"/>
              </a:rPr>
              <a:t>ナトカリ比測定</a:t>
            </a:r>
            <a:r>
              <a:rPr kumimoji="1" lang="en-US" altLang="ja-JP" sz="2800" b="1" dirty="0">
                <a:latin typeface="游ゴシック 本文"/>
              </a:rPr>
              <a:t>』</a:t>
            </a:r>
          </a:p>
          <a:p>
            <a:r>
              <a:rPr kumimoji="1" lang="ja-JP" altLang="en-US" sz="2800" b="1" dirty="0">
                <a:latin typeface="游ゴシック 本文"/>
              </a:rPr>
              <a:t>　</a:t>
            </a:r>
            <a:r>
              <a:rPr kumimoji="1" lang="ja-JP" altLang="en-US" sz="2000" b="1" dirty="0">
                <a:latin typeface="游ゴシック 本文"/>
              </a:rPr>
              <a:t>●</a:t>
            </a:r>
            <a:r>
              <a:rPr kumimoji="1" lang="ja-JP" altLang="en-US" sz="2000" dirty="0">
                <a:latin typeface="游ゴシック 本文"/>
              </a:rPr>
              <a:t>尿のナトリウム</a:t>
            </a:r>
            <a:r>
              <a:rPr kumimoji="1" lang="en-US" altLang="ja-JP" sz="2000" dirty="0">
                <a:latin typeface="游ゴシック 本文"/>
              </a:rPr>
              <a:t>/</a:t>
            </a:r>
            <a:r>
              <a:rPr kumimoji="1" lang="ja-JP" altLang="en-US" sz="2000" dirty="0">
                <a:latin typeface="游ゴシック 本文"/>
              </a:rPr>
              <a:t>カリウム比（ナトカリ比）を調べることで、高血圧予防の点から良好な食事ができて　　　</a:t>
            </a:r>
            <a:endParaRPr kumimoji="1" lang="en-US" altLang="ja-JP" sz="2000" dirty="0">
              <a:latin typeface="游ゴシック 本文"/>
            </a:endParaRPr>
          </a:p>
          <a:p>
            <a:r>
              <a:rPr kumimoji="1" lang="ja-JP" altLang="en-US" sz="2000" dirty="0">
                <a:latin typeface="游ゴシック 本文"/>
              </a:rPr>
              <a:t>　　 いるのかということがわかります。</a:t>
            </a:r>
            <a:endParaRPr kumimoji="1" lang="en-US" altLang="ja-JP" sz="2000" dirty="0">
              <a:latin typeface="游ゴシック 本文"/>
            </a:endParaRPr>
          </a:p>
          <a:p>
            <a:endParaRPr kumimoji="1" lang="ja-JP" altLang="en-US" sz="3600" b="1" dirty="0">
              <a:latin typeface="游ゴシック 本文"/>
            </a:endParaRPr>
          </a:p>
        </p:txBody>
      </p:sp>
      <p:sp>
        <p:nvSpPr>
          <p:cNvPr id="69" name="四角形: 角を丸くする 68">
            <a:extLst>
              <a:ext uri="{FF2B5EF4-FFF2-40B4-BE49-F238E27FC236}">
                <a16:creationId xmlns:a16="http://schemas.microsoft.com/office/drawing/2014/main" id="{BFA6F61B-69FC-4DB6-B389-5F1981B971ED}"/>
              </a:ext>
            </a:extLst>
          </p:cNvPr>
          <p:cNvSpPr/>
          <p:nvPr/>
        </p:nvSpPr>
        <p:spPr>
          <a:xfrm>
            <a:off x="8932122" y="13292901"/>
            <a:ext cx="1143263" cy="598523"/>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tx1"/>
                </a:solidFill>
              </a:rPr>
              <a:t>定員</a:t>
            </a:r>
          </a:p>
        </p:txBody>
      </p:sp>
      <p:sp>
        <p:nvSpPr>
          <p:cNvPr id="70" name="四角形: 角を丸くする 69">
            <a:extLst>
              <a:ext uri="{FF2B5EF4-FFF2-40B4-BE49-F238E27FC236}">
                <a16:creationId xmlns:a16="http://schemas.microsoft.com/office/drawing/2014/main" id="{38A65DCB-81DF-4BD2-A5C1-74BF57E4F466}"/>
              </a:ext>
            </a:extLst>
          </p:cNvPr>
          <p:cNvSpPr/>
          <p:nvPr/>
        </p:nvSpPr>
        <p:spPr>
          <a:xfrm>
            <a:off x="8932122" y="3567932"/>
            <a:ext cx="1144800" cy="47466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tx1"/>
                </a:solidFill>
              </a:rPr>
              <a:t>定員</a:t>
            </a:r>
          </a:p>
        </p:txBody>
      </p:sp>
      <p:sp>
        <p:nvSpPr>
          <p:cNvPr id="2" name="テキスト ボックス 1">
            <a:extLst>
              <a:ext uri="{FF2B5EF4-FFF2-40B4-BE49-F238E27FC236}">
                <a16:creationId xmlns:a16="http://schemas.microsoft.com/office/drawing/2014/main" id="{C47C75F2-8F01-40F1-B876-0E9FF4C0938E}"/>
              </a:ext>
            </a:extLst>
          </p:cNvPr>
          <p:cNvSpPr txBox="1"/>
          <p:nvPr/>
        </p:nvSpPr>
        <p:spPr>
          <a:xfrm>
            <a:off x="11671403" y="13260451"/>
            <a:ext cx="2954655" cy="646331"/>
          </a:xfrm>
          <a:prstGeom prst="rect">
            <a:avLst/>
          </a:prstGeom>
          <a:noFill/>
        </p:spPr>
        <p:txBody>
          <a:bodyPr wrap="none" rtlCol="0">
            <a:spAutoFit/>
          </a:bodyPr>
          <a:lstStyle/>
          <a:p>
            <a:r>
              <a:rPr kumimoji="1" lang="en-US" altLang="ja-JP" dirty="0"/>
              <a:t>※</a:t>
            </a:r>
            <a:r>
              <a:rPr kumimoji="1" lang="ja-JP" altLang="en-US" dirty="0"/>
              <a:t>カラダを動かせる服装で</a:t>
            </a:r>
            <a:endParaRPr kumimoji="1" lang="en-US" altLang="ja-JP" dirty="0"/>
          </a:p>
          <a:p>
            <a:r>
              <a:rPr kumimoji="1" lang="ja-JP" altLang="en-US" dirty="0"/>
              <a:t>お越しください。</a:t>
            </a:r>
            <a:endParaRPr kumimoji="1" lang="en-US" altLang="ja-JP" dirty="0"/>
          </a:p>
        </p:txBody>
      </p:sp>
      <p:sp>
        <p:nvSpPr>
          <p:cNvPr id="3" name="テキスト ボックス 2">
            <a:extLst>
              <a:ext uri="{FF2B5EF4-FFF2-40B4-BE49-F238E27FC236}">
                <a16:creationId xmlns:a16="http://schemas.microsoft.com/office/drawing/2014/main" id="{B625DC8E-23AD-4858-8E32-EAA90E4720AC}"/>
              </a:ext>
            </a:extLst>
          </p:cNvPr>
          <p:cNvSpPr txBox="1"/>
          <p:nvPr/>
        </p:nvSpPr>
        <p:spPr>
          <a:xfrm>
            <a:off x="891158" y="1485765"/>
            <a:ext cx="11165646" cy="1323439"/>
          </a:xfrm>
          <a:prstGeom prst="rect">
            <a:avLst/>
          </a:prstGeom>
          <a:noFill/>
        </p:spPr>
        <p:txBody>
          <a:bodyPr wrap="square" rtlCol="0">
            <a:spAutoFit/>
          </a:bodyPr>
          <a:lstStyle/>
          <a:p>
            <a:r>
              <a:rPr kumimoji="1" lang="ja-JP" altLang="en-US" sz="2000" dirty="0"/>
              <a:t>　市民の皆さんに楽しく健康づくりに取り組んでいただくために、健康セミナーを開催します。</a:t>
            </a:r>
            <a:endParaRPr kumimoji="1" lang="en-US" altLang="ja-JP" sz="2000" dirty="0"/>
          </a:p>
          <a:p>
            <a:r>
              <a:rPr kumimoji="1" lang="ja-JP" altLang="en-US" sz="2000" dirty="0"/>
              <a:t>　健康に関する知識の向上や健康管理にお役立てください。</a:t>
            </a:r>
            <a:endParaRPr kumimoji="1" lang="en-US" altLang="ja-JP" sz="2000" dirty="0"/>
          </a:p>
          <a:p>
            <a:r>
              <a:rPr kumimoji="1" lang="ja-JP" altLang="en-US" sz="2000" dirty="0"/>
              <a:t>　木津川市在住のすべての方にご参加していただけます。（小さなお子さん連れの方も</a:t>
            </a:r>
            <a:r>
              <a:rPr kumimoji="1" lang="en-US" altLang="ja-JP" sz="2000" dirty="0"/>
              <a:t>OK</a:t>
            </a:r>
            <a:r>
              <a:rPr kumimoji="1" lang="ja-JP" altLang="en-US" sz="2000" dirty="0"/>
              <a:t>）</a:t>
            </a:r>
            <a:endParaRPr kumimoji="1" lang="en-US" altLang="ja-JP" sz="2000" dirty="0"/>
          </a:p>
          <a:p>
            <a:r>
              <a:rPr kumimoji="1" lang="ja-JP" altLang="en-US" sz="2000" dirty="0"/>
              <a:t>　ぜひご参加ください。</a:t>
            </a:r>
            <a:endParaRPr kumimoji="1" lang="en-US" altLang="ja-JP" sz="2000" dirty="0"/>
          </a:p>
        </p:txBody>
      </p:sp>
      <p:sp>
        <p:nvSpPr>
          <p:cNvPr id="12" name="正方形/長方形 11">
            <a:extLst>
              <a:ext uri="{FF2B5EF4-FFF2-40B4-BE49-F238E27FC236}">
                <a16:creationId xmlns:a16="http://schemas.microsoft.com/office/drawing/2014/main" id="{A7C7360A-E5DF-48D4-9A3C-E0FE70FDE82A}"/>
              </a:ext>
            </a:extLst>
          </p:cNvPr>
          <p:cNvSpPr/>
          <p:nvPr/>
        </p:nvSpPr>
        <p:spPr>
          <a:xfrm>
            <a:off x="12722908" y="2181137"/>
            <a:ext cx="2843173" cy="80694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ご参加いただいた方には</a:t>
            </a:r>
            <a:endParaRPr kumimoji="1" lang="en-US" altLang="ja-JP" dirty="0">
              <a:solidFill>
                <a:schemeClr val="tx1"/>
              </a:solidFill>
            </a:endParaRPr>
          </a:p>
          <a:p>
            <a:r>
              <a:rPr kumimoji="1" lang="ja-JP" altLang="en-US" dirty="0">
                <a:solidFill>
                  <a:schemeClr val="tx1"/>
                </a:solidFill>
              </a:rPr>
              <a:t>粗品をプレゼント★</a:t>
            </a:r>
          </a:p>
        </p:txBody>
      </p:sp>
      <p:sp>
        <p:nvSpPr>
          <p:cNvPr id="4" name="テキスト ボックス 3">
            <a:extLst>
              <a:ext uri="{FF2B5EF4-FFF2-40B4-BE49-F238E27FC236}">
                <a16:creationId xmlns:a16="http://schemas.microsoft.com/office/drawing/2014/main" id="{D9AB6596-FE4A-4B9B-B499-D34353EE22B7}"/>
              </a:ext>
            </a:extLst>
          </p:cNvPr>
          <p:cNvSpPr txBox="1"/>
          <p:nvPr/>
        </p:nvSpPr>
        <p:spPr>
          <a:xfrm>
            <a:off x="2713059" y="11114111"/>
            <a:ext cx="11572399" cy="1169551"/>
          </a:xfrm>
          <a:prstGeom prst="rect">
            <a:avLst/>
          </a:prstGeom>
          <a:noFill/>
        </p:spPr>
        <p:txBody>
          <a:bodyPr wrap="none" rtlCol="0">
            <a:spAutoFit/>
          </a:bodyPr>
          <a:lstStyle/>
          <a:p>
            <a:r>
              <a:rPr kumimoji="1" lang="en-US" altLang="ja-JP" sz="2800" b="1" dirty="0">
                <a:latin typeface="游ゴシック 本文"/>
              </a:rPr>
              <a:t>『</a:t>
            </a:r>
            <a:r>
              <a:rPr kumimoji="1" lang="ja-JP" altLang="en-US" sz="2800" b="1" dirty="0">
                <a:latin typeface="游ゴシック 本文"/>
              </a:rPr>
              <a:t>血管年齢測定</a:t>
            </a:r>
            <a:r>
              <a:rPr kumimoji="1" lang="en-US" altLang="ja-JP" sz="2800" b="1" dirty="0">
                <a:latin typeface="游ゴシック 本文"/>
              </a:rPr>
              <a:t>』</a:t>
            </a:r>
          </a:p>
          <a:p>
            <a:r>
              <a:rPr kumimoji="1" lang="ja-JP" altLang="en-US" sz="2400" b="1" dirty="0">
                <a:latin typeface="游ゴシック 本文"/>
              </a:rPr>
              <a:t>　</a:t>
            </a:r>
            <a:r>
              <a:rPr kumimoji="1" lang="ja-JP" altLang="en-US" sz="1800" dirty="0">
                <a:latin typeface="游ゴシック 本文"/>
              </a:rPr>
              <a:t>●指先に専用の機械を装着し、血管の脈度の速さや心拍の変化を測定。血管の老化度をチェックできます。</a:t>
            </a:r>
          </a:p>
          <a:p>
            <a:endParaRPr kumimoji="1" lang="ja-JP" altLang="en-US" dirty="0"/>
          </a:p>
        </p:txBody>
      </p:sp>
    </p:spTree>
    <p:extLst>
      <p:ext uri="{BB962C8B-B14F-4D97-AF65-F5344CB8AC3E}">
        <p14:creationId xmlns:p14="http://schemas.microsoft.com/office/powerpoint/2010/main" val="376183852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1424</TotalTime>
  <Words>489</Words>
  <Application>Microsoft Office PowerPoint</Application>
  <PresentationFormat>ユーザー設定</PresentationFormat>
  <Paragraphs>66</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HG丸ｺﾞｼｯｸM-PRO</vt:lpstr>
      <vt:lpstr>游ゴシック</vt:lpstr>
      <vt:lpstr>游ゴシック 本文</vt:lpstr>
      <vt:lpstr>Arial</vt:lpstr>
      <vt:lpstr>Arial Black</vt:lpstr>
      <vt:lpstr>Berlin Sans FB Demi</vt:lpstr>
      <vt:lpstr>Calibri</vt:lpstr>
      <vt:lpstr>Calibri Light</vt:lpstr>
      <vt:lpstr>Office テーマ</vt:lpstr>
      <vt:lpstr>PowerPoint プレゼンテーション</vt:lpstr>
    </vt:vector>
  </TitlesOfParts>
  <Company>木津川市役所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Windows ユーザー</dc:creator>
  <cp:lastModifiedBy>屋木 実香</cp:lastModifiedBy>
  <cp:revision>225</cp:revision>
  <cp:lastPrinted>2023-12-14T23:36:07Z</cp:lastPrinted>
  <dcterms:created xsi:type="dcterms:W3CDTF">2019-06-11T04:16:08Z</dcterms:created>
  <dcterms:modified xsi:type="dcterms:W3CDTF">2023-12-14T23:45:19Z</dcterms:modified>
</cp:coreProperties>
</file>