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60" r:id="rId4"/>
    <p:sldId id="264" r:id="rId5"/>
    <p:sldId id="266" r:id="rId6"/>
    <p:sldId id="262" r:id="rId7"/>
    <p:sldId id="267" r:id="rId8"/>
    <p:sldId id="265" r:id="rId9"/>
    <p:sldId id="268" r:id="rId10"/>
    <p:sldId id="269" r:id="rId11"/>
    <p:sldId id="270" r:id="rId12"/>
    <p:sldId id="271" r:id="rId13"/>
    <p:sldId id="263" r:id="rId14"/>
    <p:sldId id="272" r:id="rId15"/>
    <p:sldId id="273" r:id="rId16"/>
    <p:sldId id="274" r:id="rId17"/>
    <p:sldId id="275" r:id="rId18"/>
    <p:sldId id="276" r:id="rId19"/>
    <p:sldId id="277" r:id="rId20"/>
    <p:sldId id="258" r:id="rId21"/>
    <p:sldId id="259" r:id="rId22"/>
    <p:sldId id="261"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11A147A-24D7-4B8C-821E-DEFCFF83E298}" type="datetimeFigureOut">
              <a:rPr kumimoji="1" lang="ja-JP" altLang="en-US" smtClean="0"/>
              <a:t>2021/5/21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405436-EB54-48B0-AEA5-7FB40C47DF89}" type="slidenum">
              <a:rPr kumimoji="1" lang="ja-JP" altLang="en-US" smtClean="0"/>
              <a:t>‹#›</a:t>
            </a:fld>
            <a:endParaRPr kumimoji="1" lang="ja-JP" altLang="en-US"/>
          </a:p>
        </p:txBody>
      </p:sp>
    </p:spTree>
    <p:extLst>
      <p:ext uri="{BB962C8B-B14F-4D97-AF65-F5344CB8AC3E}">
        <p14:creationId xmlns:p14="http://schemas.microsoft.com/office/powerpoint/2010/main" val="13161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E76F196-C3B2-4F42-81D2-0AECD08D5721}" type="datetimeFigureOut">
              <a:rPr kumimoji="1" lang="ja-JP" altLang="en-US" smtClean="0"/>
              <a:t>2021/5/21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1BD92C3-EC6C-4268-8EF5-A4BBEE83A55B}" type="slidenum">
              <a:rPr kumimoji="1" lang="ja-JP" altLang="en-US" smtClean="0"/>
              <a:t>‹#›</a:t>
            </a:fld>
            <a:endParaRPr kumimoji="1" lang="ja-JP" altLang="en-US"/>
          </a:p>
        </p:txBody>
      </p:sp>
    </p:spTree>
    <p:extLst>
      <p:ext uri="{BB962C8B-B14F-4D97-AF65-F5344CB8AC3E}">
        <p14:creationId xmlns:p14="http://schemas.microsoft.com/office/powerpoint/2010/main" val="1869195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F92D77-7166-421F-91B3-7AF405A84BF8}"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6199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60E298-B0C4-45D2-A165-5A3ECD82CF88}"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50590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47D19-5E05-4547-84A5-4746CA7D212F}"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37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61EB4A-F75C-45CC-BEBB-C8EDB14F0900}"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46245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1B87A3-9C61-43A9-A0B7-3FF6927353B6}"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4206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B44A62-05B6-4788-B83E-9A26A090CD13}"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97336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CB7730-17C5-4960-85AA-D2227F55D2F8}" type="datetime1">
              <a:rPr kumimoji="1" lang="ja-JP" altLang="en-US" smtClean="0"/>
              <a:t>2021/5/21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325828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01F3E6-4A93-457E-91D3-126EA1B9284E}" type="datetime1">
              <a:rPr kumimoji="1" lang="ja-JP" altLang="en-US" smtClean="0"/>
              <a:t>2021/5/21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8223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E4C4CE-ED09-4F2F-8ADA-709AC6DC7A3D}" type="datetime1">
              <a:rPr kumimoji="1" lang="ja-JP" altLang="en-US" smtClean="0"/>
              <a:t>2021/5/21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70515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57E57D-AD91-4EFB-B733-94247328D06A}"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51706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74BC06-9C4E-4493-9D21-783A632AB324}"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77699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4E9-AF80-4999-8BF8-EAD5AE048085}" type="datetime1">
              <a:rPr kumimoji="1" lang="ja-JP" altLang="en-US" smtClean="0"/>
              <a:t>2021/5/21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9721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109" y="2942168"/>
            <a:ext cx="9144000" cy="1207302"/>
          </a:xfrm>
        </p:spPr>
        <p:txBody>
          <a:bodyPr>
            <a:normAutofit/>
          </a:bodyPr>
          <a:lstStyle/>
          <a:p>
            <a:pPr algn="l"/>
            <a:r>
              <a:rPr lang="ja-JP" altLang="en-US" dirty="0" smtClean="0"/>
              <a:t>　この研修資料は、指定給水装置工事事業者の皆様が、人材育成を目的とした社内研修でご利用いただけるよう、京都府</a:t>
            </a:r>
            <a:r>
              <a:rPr lang="ja-JP" altLang="en-US" dirty="0"/>
              <a:t>相楽郡内の</a:t>
            </a:r>
            <a:r>
              <a:rPr lang="ja-JP" altLang="en-US" dirty="0" smtClean="0"/>
              <a:t>市町村で共同作成</a:t>
            </a:r>
            <a:r>
              <a:rPr lang="ja-JP" altLang="en-US" dirty="0"/>
              <a:t>したものです</a:t>
            </a:r>
            <a:r>
              <a:rPr lang="ja-JP" altLang="en-US" dirty="0" smtClean="0"/>
              <a:t>。</a:t>
            </a:r>
            <a:endParaRPr lang="en-US" altLang="ja-JP" dirty="0" smtClean="0"/>
          </a:p>
        </p:txBody>
      </p:sp>
      <p:pic>
        <p:nvPicPr>
          <p:cNvPr id="4" name="図 3"/>
          <p:cNvPicPr>
            <a:picLocks noChangeAspect="1"/>
          </p:cNvPicPr>
          <p:nvPr/>
        </p:nvPicPr>
        <p:blipFill>
          <a:blip r:embed="rId2"/>
          <a:stretch>
            <a:fillRect/>
          </a:stretch>
        </p:blipFill>
        <p:spPr>
          <a:xfrm>
            <a:off x="2920352" y="4475248"/>
            <a:ext cx="2248340" cy="633281"/>
          </a:xfrm>
          <a:prstGeom prst="rect">
            <a:avLst/>
          </a:prstGeom>
        </p:spPr>
      </p:pic>
      <p:sp>
        <p:nvSpPr>
          <p:cNvPr id="7" name="テキスト ボックス 6"/>
          <p:cNvSpPr txBox="1"/>
          <p:nvPr/>
        </p:nvSpPr>
        <p:spPr>
          <a:xfrm>
            <a:off x="1944297" y="559985"/>
            <a:ext cx="8303623" cy="2123658"/>
          </a:xfrm>
          <a:prstGeom prst="rect">
            <a:avLst/>
          </a:prstGeom>
          <a:noFill/>
        </p:spPr>
        <p:txBody>
          <a:bodyPr wrap="square" rtlCol="0">
            <a:spAutoFit/>
          </a:bodyPr>
          <a:lstStyle/>
          <a:p>
            <a:pPr algn="ctr"/>
            <a:r>
              <a:rPr kumimoji="1" lang="ja-JP" altLang="en-US" sz="4400" b="1" dirty="0" smtClean="0">
                <a:solidFill>
                  <a:srgbClr val="0070C0"/>
                </a:solidFill>
                <a:effectLst>
                  <a:outerShdw blurRad="38100" dist="38100" dir="2700000" algn="tl">
                    <a:srgbClr val="000000">
                      <a:alpha val="43137"/>
                    </a:srgbClr>
                  </a:outerShdw>
                </a:effectLst>
              </a:rPr>
              <a:t>京都府相楽郡</a:t>
            </a:r>
            <a:endParaRPr kumimoji="1" lang="en-US" altLang="ja-JP" sz="4400" b="1" dirty="0" smtClean="0">
              <a:solidFill>
                <a:srgbClr val="0070C0"/>
              </a:solidFill>
              <a:effectLst>
                <a:outerShdw blurRad="38100" dist="38100" dir="2700000" algn="tl">
                  <a:srgbClr val="000000">
                    <a:alpha val="43137"/>
                  </a:srgbClr>
                </a:outerShdw>
              </a:effectLst>
            </a:endParaRPr>
          </a:p>
          <a:p>
            <a:pPr algn="ctr"/>
            <a:r>
              <a:rPr kumimoji="1" lang="ja-JP" altLang="en-US" sz="4400" b="1" dirty="0" smtClean="0">
                <a:solidFill>
                  <a:srgbClr val="0070C0"/>
                </a:solidFill>
                <a:effectLst>
                  <a:outerShdw blurRad="38100" dist="38100" dir="2700000" algn="tl">
                    <a:srgbClr val="000000">
                      <a:alpha val="43137"/>
                    </a:srgbClr>
                  </a:outerShdw>
                </a:effectLst>
              </a:rPr>
              <a:t>指定給水装置工事事業者</a:t>
            </a:r>
            <a:endParaRPr kumimoji="1" lang="en-US" altLang="ja-JP" sz="4400" b="1" dirty="0" smtClean="0">
              <a:solidFill>
                <a:srgbClr val="0070C0"/>
              </a:solidFill>
              <a:effectLst>
                <a:outerShdw blurRad="38100" dist="38100" dir="2700000" algn="tl">
                  <a:srgbClr val="000000">
                    <a:alpha val="43137"/>
                  </a:srgbClr>
                </a:outerShdw>
              </a:effectLst>
            </a:endParaRPr>
          </a:p>
          <a:p>
            <a:pPr algn="ctr"/>
            <a:r>
              <a:rPr kumimoji="1" lang="ja-JP" altLang="en-US" sz="4400" b="1" dirty="0" smtClean="0">
                <a:solidFill>
                  <a:srgbClr val="0070C0"/>
                </a:solidFill>
                <a:effectLst>
                  <a:outerShdw blurRad="38100" dist="38100" dir="2700000" algn="tl">
                    <a:srgbClr val="000000">
                      <a:alpha val="43137"/>
                    </a:srgbClr>
                  </a:outerShdw>
                </a:effectLst>
              </a:rPr>
              <a:t>研修会　給水装置入門</a:t>
            </a:r>
            <a:endParaRPr kumimoji="1" lang="ja-JP" altLang="en-US" sz="2800" b="1" dirty="0">
              <a:solidFill>
                <a:srgbClr val="0070C0"/>
              </a:solidFill>
              <a:effectLst>
                <a:outerShdw blurRad="38100" dist="38100" dir="2700000" algn="tl">
                  <a:srgbClr val="000000">
                    <a:alpha val="43137"/>
                  </a:srgbClr>
                </a:outerShdw>
              </a:effectLst>
            </a:endParaRPr>
          </a:p>
        </p:txBody>
      </p:sp>
      <p:pic>
        <p:nvPicPr>
          <p:cNvPr id="8" name="図 7"/>
          <p:cNvPicPr>
            <a:picLocks noChangeAspect="1"/>
          </p:cNvPicPr>
          <p:nvPr/>
        </p:nvPicPr>
        <p:blipFill>
          <a:blip r:embed="rId3"/>
          <a:stretch>
            <a:fillRect/>
          </a:stretch>
        </p:blipFill>
        <p:spPr>
          <a:xfrm>
            <a:off x="356732" y="4447138"/>
            <a:ext cx="2639928" cy="783504"/>
          </a:xfrm>
          <a:prstGeom prst="rect">
            <a:avLst/>
          </a:prstGeom>
        </p:spPr>
      </p:pic>
      <p:pic>
        <p:nvPicPr>
          <p:cNvPr id="9" name="図 8"/>
          <p:cNvPicPr>
            <a:picLocks noChangeAspect="1"/>
          </p:cNvPicPr>
          <p:nvPr/>
        </p:nvPicPr>
        <p:blipFill>
          <a:blip r:embed="rId4"/>
          <a:stretch>
            <a:fillRect/>
          </a:stretch>
        </p:blipFill>
        <p:spPr>
          <a:xfrm>
            <a:off x="5250973" y="4449834"/>
            <a:ext cx="1921968" cy="741844"/>
          </a:xfrm>
          <a:prstGeom prst="rect">
            <a:avLst/>
          </a:prstGeom>
        </p:spPr>
      </p:pic>
      <p:pic>
        <p:nvPicPr>
          <p:cNvPr id="10" name="図 9"/>
          <p:cNvPicPr>
            <a:picLocks noChangeAspect="1"/>
          </p:cNvPicPr>
          <p:nvPr/>
        </p:nvPicPr>
        <p:blipFill>
          <a:blip r:embed="rId5"/>
          <a:stretch>
            <a:fillRect/>
          </a:stretch>
        </p:blipFill>
        <p:spPr>
          <a:xfrm>
            <a:off x="7255222" y="4400706"/>
            <a:ext cx="2153535" cy="780698"/>
          </a:xfrm>
          <a:prstGeom prst="rect">
            <a:avLst/>
          </a:prstGeom>
        </p:spPr>
      </p:pic>
      <p:pic>
        <p:nvPicPr>
          <p:cNvPr id="11" name="図 10"/>
          <p:cNvPicPr>
            <a:picLocks noChangeAspect="1"/>
          </p:cNvPicPr>
          <p:nvPr/>
        </p:nvPicPr>
        <p:blipFill>
          <a:blip r:embed="rId6"/>
          <a:stretch>
            <a:fillRect/>
          </a:stretch>
        </p:blipFill>
        <p:spPr>
          <a:xfrm>
            <a:off x="9326476" y="4447138"/>
            <a:ext cx="2283219" cy="722964"/>
          </a:xfrm>
          <a:prstGeom prst="rect">
            <a:avLst/>
          </a:prstGeom>
        </p:spPr>
      </p:pic>
      <p:sp>
        <p:nvSpPr>
          <p:cNvPr id="12" name="テキスト ボックス 11"/>
          <p:cNvSpPr txBox="1"/>
          <p:nvPr/>
        </p:nvSpPr>
        <p:spPr>
          <a:xfrm>
            <a:off x="4313028" y="5711614"/>
            <a:ext cx="3566160" cy="461665"/>
          </a:xfrm>
          <a:prstGeom prst="rect">
            <a:avLst/>
          </a:prstGeom>
          <a:noFill/>
        </p:spPr>
        <p:txBody>
          <a:bodyPr wrap="square" rtlCol="0">
            <a:spAutoFit/>
          </a:bodyPr>
          <a:lstStyle/>
          <a:p>
            <a:pPr algn="ctr"/>
            <a:r>
              <a:rPr kumimoji="1" lang="ja-JP" altLang="en-US" sz="2400" dirty="0" smtClean="0"/>
              <a:t>（令和</a:t>
            </a:r>
            <a:r>
              <a:rPr kumimoji="1" lang="ja-JP" altLang="en-US" sz="2400" dirty="0" smtClean="0"/>
              <a:t>３年７月</a:t>
            </a:r>
            <a:r>
              <a:rPr kumimoji="1" lang="ja-JP" altLang="en-US" sz="2400" dirty="0" smtClean="0"/>
              <a:t>）</a:t>
            </a:r>
            <a:endParaRPr kumimoji="1" lang="ja-JP" altLang="en-US" sz="2400" dirty="0"/>
          </a:p>
        </p:txBody>
      </p:sp>
      <p:sp>
        <p:nvSpPr>
          <p:cNvPr id="13" name="スライド番号プレースホルダー 12"/>
          <p:cNvSpPr>
            <a:spLocks noGrp="1"/>
          </p:cNvSpPr>
          <p:nvPr>
            <p:ph type="sldNum" sz="quarter" idx="12"/>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2864397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10</a:t>
            </a:r>
            <a:endParaRPr kumimoji="1" lang="ja-JP" altLang="en-US" dirty="0"/>
          </a:p>
        </p:txBody>
      </p:sp>
      <p:sp>
        <p:nvSpPr>
          <p:cNvPr id="8" name="テキスト ボックス 7"/>
          <p:cNvSpPr txBox="1"/>
          <p:nvPr/>
        </p:nvSpPr>
        <p:spPr>
          <a:xfrm>
            <a:off x="1005839" y="567954"/>
            <a:ext cx="10465526" cy="3693319"/>
          </a:xfrm>
          <a:prstGeom prst="rect">
            <a:avLst/>
          </a:prstGeom>
          <a:noFill/>
        </p:spPr>
        <p:txBody>
          <a:bodyPr wrap="square" rtlCol="0">
            <a:spAutoFit/>
          </a:bodyPr>
          <a:lstStyle/>
          <a:p>
            <a:r>
              <a:rPr lang="ja-JP" altLang="en-US" b="1" dirty="0" smtClean="0"/>
              <a:t>〇水撃限界性能は、給水栓などの急な閉止により生じる大きな圧力上昇（水撃作用）</a:t>
            </a:r>
            <a:r>
              <a:rPr lang="ja-JP" altLang="en-US" b="1" dirty="0"/>
              <a:t>で</a:t>
            </a:r>
            <a:r>
              <a:rPr lang="ja-JP" altLang="en-US" b="1" dirty="0" smtClean="0"/>
              <a:t>給水装置が</a:t>
            </a:r>
            <a:endParaRPr lang="en-US" altLang="ja-JP" b="1" dirty="0" smtClean="0"/>
          </a:p>
          <a:p>
            <a:r>
              <a:rPr lang="ja-JP" altLang="en-US" b="1" dirty="0"/>
              <a:t>　</a:t>
            </a:r>
            <a:r>
              <a:rPr lang="ja-JP" altLang="en-US" b="1" dirty="0" smtClean="0"/>
              <a:t>壊れることを防ぐためのもの。水撃作用による圧力</a:t>
            </a:r>
            <a:r>
              <a:rPr lang="ja-JP" altLang="en-US" b="1" dirty="0"/>
              <a:t>上昇を１</a:t>
            </a:r>
            <a:r>
              <a:rPr lang="en-US" altLang="ja-JP" b="1" dirty="0" smtClean="0"/>
              <a:t>.</a:t>
            </a:r>
            <a:r>
              <a:rPr lang="ja-JP" altLang="en-US" b="1" dirty="0" smtClean="0"/>
              <a:t>５ＭＰａ以下としている。シングル</a:t>
            </a:r>
            <a:endParaRPr lang="en-US" altLang="ja-JP" b="1" dirty="0" smtClean="0"/>
          </a:p>
          <a:p>
            <a:r>
              <a:rPr lang="ja-JP" altLang="en-US" b="1" dirty="0"/>
              <a:t>　</a:t>
            </a:r>
            <a:r>
              <a:rPr lang="ja-JP" altLang="en-US" b="1" dirty="0" smtClean="0"/>
              <a:t>レバー式給水栓やボールタップ、洗浄弁などで水撃作用が発生しやすい。</a:t>
            </a:r>
            <a:endParaRPr lang="en-US" altLang="ja-JP" b="1" dirty="0"/>
          </a:p>
          <a:p>
            <a:r>
              <a:rPr lang="ja-JP" altLang="en-US" b="1" dirty="0" smtClean="0"/>
              <a:t>〇逆流防止性能の概要⇒逆止弁などは３ｋＰａ及び１</a:t>
            </a:r>
            <a:r>
              <a:rPr lang="en-US" altLang="ja-JP" b="1" dirty="0" smtClean="0"/>
              <a:t>.</a:t>
            </a:r>
            <a:r>
              <a:rPr lang="ja-JP" altLang="en-US" b="1" dirty="0" smtClean="0"/>
              <a:t>５ＭＰａの静水圧を１分間加えたとき、水漏</a:t>
            </a:r>
            <a:endParaRPr lang="en-US" altLang="ja-JP" b="1" dirty="0" smtClean="0"/>
          </a:p>
          <a:p>
            <a:r>
              <a:rPr lang="ja-JP" altLang="en-US" b="1" dirty="0"/>
              <a:t>　</a:t>
            </a:r>
            <a:r>
              <a:rPr lang="ja-JP" altLang="en-US" b="1" dirty="0" err="1" smtClean="0"/>
              <a:t>れ</a:t>
            </a:r>
            <a:r>
              <a:rPr lang="ja-JP" altLang="en-US" b="1" dirty="0" smtClean="0"/>
              <a:t>などの異常を生じないこと。</a:t>
            </a:r>
            <a:r>
              <a:rPr lang="en-US" altLang="ja-JP" b="1" dirty="0" smtClean="0"/>
              <a:t>※</a:t>
            </a:r>
            <a:r>
              <a:rPr lang="ja-JP" altLang="en-US" b="1" dirty="0" smtClean="0"/>
              <a:t>３ｋＰａは極めて低い水圧を想定している。</a:t>
            </a:r>
            <a:endParaRPr lang="en-US" altLang="ja-JP" b="1" dirty="0" smtClean="0"/>
          </a:p>
          <a:p>
            <a:r>
              <a:rPr lang="ja-JP" altLang="en-US" b="1" dirty="0" smtClean="0"/>
              <a:t>〇負圧破壊性能は、バキュームブレーカなどの上流側の水圧が大気圧以下となった場合に、下流</a:t>
            </a:r>
            <a:endParaRPr lang="en-US" altLang="ja-JP" b="1" dirty="0" smtClean="0"/>
          </a:p>
          <a:p>
            <a:r>
              <a:rPr lang="ja-JP" altLang="en-US" b="1" dirty="0"/>
              <a:t>　</a:t>
            </a:r>
            <a:r>
              <a:rPr lang="ja-JP" altLang="en-US" b="1" dirty="0" smtClean="0"/>
              <a:t>側の大便器などから汚水の逆流を防ぐためのもの。例えばバキュームブレーカを大便器の越流面</a:t>
            </a:r>
            <a:endParaRPr lang="en-US" altLang="ja-JP" b="1" dirty="0" smtClean="0"/>
          </a:p>
          <a:p>
            <a:r>
              <a:rPr lang="ja-JP" altLang="en-US" b="1" dirty="0"/>
              <a:t>　</a:t>
            </a:r>
            <a:r>
              <a:rPr lang="ja-JP" altLang="en-US" b="1" dirty="0" smtClean="0"/>
              <a:t>から１５０ｍｍの高さに設置した場合、汚水の上昇は７５ｍｍ以下としている。</a:t>
            </a:r>
            <a:endParaRPr lang="en-US" altLang="ja-JP" b="1" dirty="0" smtClean="0"/>
          </a:p>
          <a:p>
            <a:r>
              <a:rPr lang="ja-JP" altLang="en-US" b="1" dirty="0" smtClean="0"/>
              <a:t>〇耐寒性能は、屋外で使用される給水用具内の水が凍結し、給水用具が破壊されることを防ぐため</a:t>
            </a:r>
            <a:endParaRPr lang="en-US" altLang="ja-JP" b="1" dirty="0" smtClean="0"/>
          </a:p>
          <a:p>
            <a:r>
              <a:rPr lang="ja-JP" altLang="en-US" b="1" dirty="0"/>
              <a:t>　</a:t>
            </a:r>
            <a:r>
              <a:rPr lang="ja-JP" altLang="en-US" b="1" dirty="0" smtClean="0"/>
              <a:t>のもの。弁類では１０万回の開閉操作とー２０℃の低温で１時間保持した後に、耐圧・水撃限界</a:t>
            </a:r>
            <a:endParaRPr lang="en-US" altLang="ja-JP" b="1" dirty="0" smtClean="0"/>
          </a:p>
          <a:p>
            <a:r>
              <a:rPr lang="ja-JP" altLang="en-US" b="1" dirty="0"/>
              <a:t>　</a:t>
            </a:r>
            <a:r>
              <a:rPr lang="ja-JP" altLang="en-US" b="1" dirty="0" smtClean="0"/>
              <a:t>・逆流防止・負圧破壊性能を有していなければならない。</a:t>
            </a:r>
            <a:endParaRPr lang="en-US" altLang="ja-JP" b="1" dirty="0"/>
          </a:p>
          <a:p>
            <a:r>
              <a:rPr lang="ja-JP" altLang="en-US" b="1" dirty="0" smtClean="0"/>
              <a:t>〇耐久性能の概要⇒自動的に動作する弁類で１０万回の開閉操作の後</a:t>
            </a:r>
            <a:r>
              <a:rPr lang="ja-JP" altLang="en-US" b="1" dirty="0"/>
              <a:t>に、耐圧・水撃</a:t>
            </a:r>
            <a:r>
              <a:rPr lang="ja-JP" altLang="en-US" b="1" dirty="0" smtClean="0"/>
              <a:t>限界・</a:t>
            </a:r>
            <a:r>
              <a:rPr lang="ja-JP" altLang="en-US" b="1" dirty="0"/>
              <a:t>逆流</a:t>
            </a:r>
            <a:r>
              <a:rPr lang="ja-JP" altLang="en-US" b="1" dirty="0" smtClean="0"/>
              <a:t>防</a:t>
            </a:r>
            <a:endParaRPr lang="en-US" altLang="ja-JP" b="1" dirty="0" smtClean="0"/>
          </a:p>
          <a:p>
            <a:r>
              <a:rPr lang="ja-JP" altLang="en-US" b="1" dirty="0"/>
              <a:t>　</a:t>
            </a:r>
            <a:r>
              <a:rPr lang="ja-JP" altLang="en-US" b="1" dirty="0" smtClean="0"/>
              <a:t>止</a:t>
            </a:r>
            <a:r>
              <a:rPr lang="ja-JP" altLang="en-US" b="1" dirty="0"/>
              <a:t>・負圧破壊性能を有していなければならない</a:t>
            </a:r>
            <a:r>
              <a:rPr lang="ja-JP" altLang="en-US" b="1" dirty="0" smtClean="0"/>
              <a:t>。</a:t>
            </a:r>
            <a:endParaRPr lang="en-US" altLang="ja-JP" b="1" dirty="0"/>
          </a:p>
        </p:txBody>
      </p:sp>
      <p:sp>
        <p:nvSpPr>
          <p:cNvPr id="10" name="テキスト ボックス 9"/>
          <p:cNvSpPr txBox="1"/>
          <p:nvPr/>
        </p:nvSpPr>
        <p:spPr>
          <a:xfrm>
            <a:off x="1005839" y="4261273"/>
            <a:ext cx="5590904" cy="2031325"/>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r>
              <a:rPr lang="ja-JP" altLang="en-US" dirty="0" smtClean="0"/>
              <a:t>　</a:t>
            </a:r>
            <a:endParaRPr lang="en-US" altLang="ja-JP" dirty="0" smtClean="0"/>
          </a:p>
          <a:p>
            <a:r>
              <a:rPr lang="ja-JP" altLang="en-US" dirty="0" smtClean="0"/>
              <a:t>１</a:t>
            </a:r>
            <a:r>
              <a:rPr lang="ja-JP" altLang="en-US" dirty="0"/>
              <a:t>　次の給水用具のうち浸出性能基準を</a:t>
            </a:r>
            <a:r>
              <a:rPr lang="ja-JP" altLang="en-US" dirty="0" smtClean="0"/>
              <a:t>満</a:t>
            </a:r>
            <a:r>
              <a:rPr lang="ja-JP" altLang="en-US" dirty="0" err="1" smtClean="0"/>
              <a:t>たさなけ</a:t>
            </a:r>
            <a:endParaRPr lang="en-US" altLang="ja-JP" dirty="0" smtClean="0"/>
          </a:p>
          <a:p>
            <a:r>
              <a:rPr lang="ja-JP" altLang="en-US" dirty="0"/>
              <a:t>　</a:t>
            </a:r>
            <a:r>
              <a:rPr lang="ja-JP" altLang="en-US" dirty="0" err="1" smtClean="0"/>
              <a:t>れば</a:t>
            </a:r>
            <a:r>
              <a:rPr lang="ja-JP" altLang="en-US" dirty="0"/>
              <a:t>ならないなものはどれか。</a:t>
            </a:r>
          </a:p>
          <a:p>
            <a:r>
              <a:rPr lang="ja-JP" altLang="en-US" dirty="0"/>
              <a:t>　　①食器洗浄機　</a:t>
            </a:r>
            <a:r>
              <a:rPr lang="ja-JP" altLang="en-US" dirty="0" smtClean="0"/>
              <a:t>②洗面所用</a:t>
            </a:r>
            <a:r>
              <a:rPr lang="ja-JP" altLang="en-US" dirty="0"/>
              <a:t>給水栓　</a:t>
            </a:r>
          </a:p>
          <a:p>
            <a:r>
              <a:rPr lang="ja-JP" altLang="en-US" dirty="0"/>
              <a:t>２</a:t>
            </a:r>
            <a:r>
              <a:rPr lang="ja-JP" altLang="en-US" dirty="0" smtClean="0"/>
              <a:t>　次の給水用具のうち水撃作用を発生させやすい</a:t>
            </a:r>
            <a:endParaRPr lang="en-US" altLang="ja-JP" dirty="0" smtClean="0"/>
          </a:p>
          <a:p>
            <a:r>
              <a:rPr lang="ja-JP" altLang="en-US" dirty="0"/>
              <a:t>　</a:t>
            </a:r>
            <a:r>
              <a:rPr lang="ja-JP" altLang="en-US" dirty="0" smtClean="0"/>
              <a:t>ものはどれか。</a:t>
            </a:r>
            <a:endParaRPr lang="en-US" altLang="ja-JP" dirty="0" smtClean="0"/>
          </a:p>
          <a:p>
            <a:r>
              <a:rPr lang="ja-JP" altLang="en-US" dirty="0"/>
              <a:t>　</a:t>
            </a:r>
            <a:r>
              <a:rPr lang="ja-JP" altLang="en-US" dirty="0" smtClean="0"/>
              <a:t>　①先止め式ガス湯沸器　②元止め式ガス湯沸器</a:t>
            </a:r>
            <a:endParaRPr lang="en-US" altLang="ja-JP" dirty="0" smtClean="0"/>
          </a:p>
        </p:txBody>
      </p:sp>
      <p:sp>
        <p:nvSpPr>
          <p:cNvPr id="11" name="テキスト ボックス 10"/>
          <p:cNvSpPr txBox="1"/>
          <p:nvPr/>
        </p:nvSpPr>
        <p:spPr>
          <a:xfrm>
            <a:off x="6819899" y="3909157"/>
            <a:ext cx="4428309" cy="2492990"/>
          </a:xfrm>
          <a:prstGeom prst="rect">
            <a:avLst/>
          </a:prstGeom>
          <a:noFill/>
          <a:ln w="19050">
            <a:solidFill>
              <a:srgbClr val="00B050"/>
            </a:solidFill>
            <a:prstDash val="solid"/>
          </a:ln>
        </p:spPr>
        <p:txBody>
          <a:bodyPr wrap="square" rtlCol="0">
            <a:spAutoFit/>
          </a:bodyPr>
          <a:lstStyle/>
          <a:p>
            <a:r>
              <a:rPr kumimoji="1" lang="en-US" altLang="ja-JP" sz="1600" dirty="0" smtClean="0"/>
              <a:t>【</a:t>
            </a:r>
            <a:r>
              <a:rPr lang="ja-JP" altLang="en-US" sz="1400" dirty="0"/>
              <a:t>答</a:t>
            </a:r>
            <a:r>
              <a:rPr lang="ja-JP" altLang="en-US" sz="1400" dirty="0" smtClean="0"/>
              <a:t>え</a:t>
            </a:r>
            <a:r>
              <a:rPr lang="en-US" altLang="ja-JP" sz="1400" dirty="0" smtClean="0"/>
              <a:t>】</a:t>
            </a:r>
            <a:r>
              <a:rPr lang="ja-JP" altLang="en-US" sz="1400" dirty="0" smtClean="0"/>
              <a:t>　</a:t>
            </a:r>
            <a:endParaRPr lang="en-US" altLang="ja-JP" sz="1400" dirty="0" smtClean="0"/>
          </a:p>
          <a:p>
            <a:r>
              <a:rPr lang="ja-JP" altLang="en-US" sz="1400" dirty="0" smtClean="0"/>
              <a:t>１　②洗面所用給水栓</a:t>
            </a:r>
            <a:endParaRPr lang="en-US" altLang="ja-JP" sz="1400" dirty="0" smtClean="0"/>
          </a:p>
          <a:p>
            <a:r>
              <a:rPr lang="ja-JP" altLang="en-US" sz="1400" dirty="0" smtClean="0"/>
              <a:t>２</a:t>
            </a:r>
            <a:r>
              <a:rPr lang="ja-JP" altLang="en-US" sz="1400" dirty="0"/>
              <a:t>　②元止め式ガス</a:t>
            </a:r>
            <a:r>
              <a:rPr lang="ja-JP" altLang="en-US" sz="1400" dirty="0" smtClean="0"/>
              <a:t>湯沸器（右）</a:t>
            </a:r>
            <a:endParaRPr lang="en-US" altLang="ja-JP" sz="1400" dirty="0" smtClean="0"/>
          </a:p>
          <a:p>
            <a:endParaRPr lang="en-US" altLang="ja-JP" sz="1400" dirty="0"/>
          </a:p>
          <a:p>
            <a:endParaRPr lang="en-US" altLang="ja-JP" sz="1400" dirty="0" smtClean="0"/>
          </a:p>
          <a:p>
            <a:endParaRPr lang="en-US" altLang="ja-JP" sz="1400" dirty="0" smtClean="0"/>
          </a:p>
          <a:p>
            <a:endParaRPr lang="en-US" altLang="ja-JP" sz="1400" dirty="0" smtClean="0"/>
          </a:p>
          <a:p>
            <a:endParaRPr lang="en-US" altLang="ja-JP" sz="1400" dirty="0"/>
          </a:p>
          <a:p>
            <a:r>
              <a:rPr lang="ja-JP" altLang="en-US" sz="1400" dirty="0" smtClean="0"/>
              <a:t>　　　　　　左</a:t>
            </a:r>
            <a:endParaRPr lang="en-US" altLang="ja-JP" sz="1400" dirty="0" smtClean="0"/>
          </a:p>
          <a:p>
            <a:endParaRPr lang="en-US" altLang="ja-JP" sz="1400" dirty="0" smtClean="0"/>
          </a:p>
          <a:p>
            <a:r>
              <a:rPr lang="ja-JP" altLang="en-US" sz="1400" dirty="0" smtClean="0"/>
              <a:t>　　　　　　　　　左：先止め式ガス湯沸器</a:t>
            </a:r>
            <a:endParaRPr kumimoji="1" lang="ja-JP" altLang="en-US"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7835" y="4257705"/>
            <a:ext cx="1170884" cy="1536071"/>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918" y="4727757"/>
            <a:ext cx="1103852" cy="1564841"/>
          </a:xfrm>
          <a:prstGeom prst="rect">
            <a:avLst/>
          </a:prstGeom>
        </p:spPr>
      </p:pic>
    </p:spTree>
    <p:extLst>
      <p:ext uri="{BB962C8B-B14F-4D97-AF65-F5344CB8AC3E}">
        <p14:creationId xmlns:p14="http://schemas.microsoft.com/office/powerpoint/2010/main" val="39661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11</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５</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給水装置計画論</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2308324"/>
          </a:xfrm>
          <a:prstGeom prst="rect">
            <a:avLst/>
          </a:prstGeom>
          <a:noFill/>
        </p:spPr>
        <p:txBody>
          <a:bodyPr wrap="square" rtlCol="0">
            <a:spAutoFit/>
          </a:bodyPr>
          <a:lstStyle/>
          <a:p>
            <a:r>
              <a:rPr lang="ja-JP" altLang="en-US" b="1" dirty="0" smtClean="0"/>
              <a:t>〇給水方式には、戸建住宅で使用される直結直圧方式、大きな集合住宅や工場で使用される受水槽</a:t>
            </a:r>
            <a:endParaRPr lang="en-US" altLang="ja-JP" b="1" dirty="0" smtClean="0"/>
          </a:p>
          <a:p>
            <a:r>
              <a:rPr lang="ja-JP" altLang="en-US" b="1" dirty="0"/>
              <a:t>　</a:t>
            </a:r>
            <a:r>
              <a:rPr lang="ja-JP" altLang="en-US" b="1" dirty="0" smtClean="0"/>
              <a:t>方式などがある。</a:t>
            </a:r>
            <a:endParaRPr lang="en-US" altLang="ja-JP" b="1" dirty="0" smtClean="0"/>
          </a:p>
          <a:p>
            <a:r>
              <a:rPr lang="ja-JP" altLang="en-US" b="1" dirty="0" smtClean="0"/>
              <a:t>〇計画１日水量（単位：</a:t>
            </a:r>
            <a:r>
              <a:rPr lang="en-US" altLang="ja-JP" b="1" dirty="0" smtClean="0"/>
              <a:t>ℓ/</a:t>
            </a:r>
            <a:r>
              <a:rPr lang="ja-JP" altLang="en-US" b="1" dirty="0" smtClean="0"/>
              <a:t>日）は、建物で１日に使用される水量で、受水槽容量などを計算すると</a:t>
            </a:r>
            <a:endParaRPr lang="en-US" altLang="ja-JP" b="1" dirty="0" smtClean="0"/>
          </a:p>
          <a:p>
            <a:r>
              <a:rPr lang="ja-JP" altLang="en-US" b="1" dirty="0"/>
              <a:t>　</a:t>
            </a:r>
            <a:r>
              <a:rPr lang="ja-JP" altLang="en-US" b="1" dirty="0" err="1" smtClean="0"/>
              <a:t>きの</a:t>
            </a:r>
            <a:r>
              <a:rPr lang="ja-JP" altLang="en-US" b="1" dirty="0" smtClean="0"/>
              <a:t>基礎となる。受水槽容量は計画１日水量の４０％～６０％とすることが多い。</a:t>
            </a:r>
            <a:endParaRPr lang="en-US" altLang="ja-JP" b="1" dirty="0" smtClean="0"/>
          </a:p>
          <a:p>
            <a:r>
              <a:rPr lang="ja-JP" altLang="en-US" b="1" dirty="0" smtClean="0"/>
              <a:t>〇同時使用水量（単位：</a:t>
            </a:r>
            <a:r>
              <a:rPr lang="en-US" altLang="ja-JP" b="1" dirty="0" smtClean="0"/>
              <a:t>ℓ/</a:t>
            </a:r>
            <a:r>
              <a:rPr lang="ja-JP" altLang="en-US" b="1" dirty="0" smtClean="0"/>
              <a:t>分）は、給水用具が複数同時に使用されることを想定した瞬間の最大水</a:t>
            </a:r>
            <a:endParaRPr lang="en-US" altLang="ja-JP" b="1" dirty="0" smtClean="0"/>
          </a:p>
          <a:p>
            <a:r>
              <a:rPr lang="ja-JP" altLang="en-US" b="1" dirty="0"/>
              <a:t>　</a:t>
            </a:r>
            <a:r>
              <a:rPr lang="ja-JP" altLang="en-US" b="1" dirty="0" smtClean="0"/>
              <a:t>量で、給水管の口径を計算するときの基礎となる。</a:t>
            </a:r>
            <a:endParaRPr lang="en-US" altLang="ja-JP" b="1" dirty="0" smtClean="0"/>
          </a:p>
          <a:p>
            <a:r>
              <a:rPr lang="ja-JP" altLang="en-US" b="1" dirty="0" smtClean="0"/>
              <a:t>〇</a:t>
            </a:r>
            <a:r>
              <a:rPr lang="ja-JP" altLang="en-US" b="1" dirty="0"/>
              <a:t>同時使用水量は、給水用具の個数、延べ床面積、</a:t>
            </a:r>
            <a:r>
              <a:rPr lang="ja-JP" altLang="en-US" b="1" dirty="0" smtClean="0"/>
              <a:t>居住者数など</a:t>
            </a:r>
            <a:r>
              <a:rPr lang="ja-JP" altLang="en-US" b="1" dirty="0"/>
              <a:t>から求める方法がある。</a:t>
            </a:r>
            <a:endParaRPr lang="en-US" altLang="ja-JP" b="1" dirty="0"/>
          </a:p>
          <a:p>
            <a:r>
              <a:rPr lang="en-US" altLang="ja-JP" dirty="0" smtClean="0"/>
              <a:t>【</a:t>
            </a:r>
            <a:r>
              <a:rPr lang="ja-JP" altLang="en-US" dirty="0"/>
              <a:t>８</a:t>
            </a:r>
            <a:r>
              <a:rPr lang="ja-JP" altLang="en-US" dirty="0" smtClean="0"/>
              <a:t>戸</a:t>
            </a:r>
            <a:r>
              <a:rPr lang="ja-JP" altLang="en-US" dirty="0"/>
              <a:t>の集合住宅の同時使用水量を求める例題</a:t>
            </a:r>
            <a:r>
              <a:rPr lang="en-US" altLang="ja-JP" dirty="0" smtClean="0"/>
              <a:t>】</a:t>
            </a:r>
            <a:endParaRPr lang="en-US" altLang="ja-JP" b="1" dirty="0"/>
          </a:p>
        </p:txBody>
      </p:sp>
      <p:pic>
        <p:nvPicPr>
          <p:cNvPr id="18" name="図 17"/>
          <p:cNvPicPr>
            <a:picLocks noChangeAspect="1"/>
          </p:cNvPicPr>
          <p:nvPr/>
        </p:nvPicPr>
        <p:blipFill>
          <a:blip r:embed="rId2"/>
          <a:stretch>
            <a:fillRect/>
          </a:stretch>
        </p:blipFill>
        <p:spPr>
          <a:xfrm>
            <a:off x="1164051" y="3427415"/>
            <a:ext cx="5055326" cy="1884511"/>
          </a:xfrm>
          <a:prstGeom prst="rect">
            <a:avLst/>
          </a:prstGeom>
        </p:spPr>
      </p:pic>
      <p:pic>
        <p:nvPicPr>
          <p:cNvPr id="19" name="図 18"/>
          <p:cNvPicPr>
            <a:picLocks noChangeAspect="1"/>
          </p:cNvPicPr>
          <p:nvPr/>
        </p:nvPicPr>
        <p:blipFill>
          <a:blip r:embed="rId3"/>
          <a:stretch>
            <a:fillRect/>
          </a:stretch>
        </p:blipFill>
        <p:spPr>
          <a:xfrm>
            <a:off x="6219377" y="3634031"/>
            <a:ext cx="5265052" cy="1322808"/>
          </a:xfrm>
          <a:prstGeom prst="rect">
            <a:avLst/>
          </a:prstGeom>
        </p:spPr>
      </p:pic>
      <p:pic>
        <p:nvPicPr>
          <p:cNvPr id="20" name="図 19"/>
          <p:cNvPicPr>
            <a:picLocks noChangeAspect="1"/>
          </p:cNvPicPr>
          <p:nvPr/>
        </p:nvPicPr>
        <p:blipFill>
          <a:blip r:embed="rId4"/>
          <a:stretch>
            <a:fillRect/>
          </a:stretch>
        </p:blipFill>
        <p:spPr>
          <a:xfrm>
            <a:off x="5244273" y="5149666"/>
            <a:ext cx="6240156" cy="11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949" y="5279465"/>
            <a:ext cx="1941468" cy="1060662"/>
          </a:xfrm>
          <a:prstGeom prst="rect">
            <a:avLst/>
          </a:prstGeom>
        </p:spPr>
      </p:pic>
    </p:spTree>
    <p:extLst>
      <p:ext uri="{BB962C8B-B14F-4D97-AF65-F5344CB8AC3E}">
        <p14:creationId xmlns:p14="http://schemas.microsoft.com/office/powerpoint/2010/main" val="1217696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12</a:t>
            </a:r>
            <a:endParaRPr kumimoji="1" lang="ja-JP" altLang="en-US" dirty="0"/>
          </a:p>
        </p:txBody>
      </p:sp>
      <p:sp>
        <p:nvSpPr>
          <p:cNvPr id="3" name="テキスト ボックス 2"/>
          <p:cNvSpPr txBox="1"/>
          <p:nvPr/>
        </p:nvSpPr>
        <p:spPr>
          <a:xfrm>
            <a:off x="992008" y="522234"/>
            <a:ext cx="10465526" cy="5909310"/>
          </a:xfrm>
          <a:prstGeom prst="rect">
            <a:avLst/>
          </a:prstGeom>
          <a:noFill/>
        </p:spPr>
        <p:txBody>
          <a:bodyPr wrap="square" rtlCol="0">
            <a:spAutoFit/>
          </a:bodyPr>
          <a:lstStyle/>
          <a:p>
            <a:r>
              <a:rPr lang="ja-JP" altLang="en-US" b="1" dirty="0" smtClean="0"/>
              <a:t>〇水頭とは、水が持っている運動・圧力・位置エネルギーを鉛直方向の高さＨで表したものです。</a:t>
            </a:r>
            <a:endParaRPr lang="en-US" altLang="ja-JP" b="1" dirty="0" smtClean="0"/>
          </a:p>
          <a:p>
            <a:r>
              <a:rPr lang="ja-JP" altLang="en-US" b="1" dirty="0" smtClean="0"/>
              <a:t>　水のエネルギーは「１</a:t>
            </a:r>
            <a:r>
              <a:rPr lang="en-US" altLang="ja-JP" b="1" dirty="0" smtClean="0"/>
              <a:t>/</a:t>
            </a:r>
            <a:r>
              <a:rPr lang="ja-JP" altLang="en-US" b="1" dirty="0" smtClean="0"/>
              <a:t>２</a:t>
            </a:r>
            <a:r>
              <a:rPr lang="en-US" altLang="ja-JP" b="1" dirty="0" smtClean="0"/>
              <a:t>×</a:t>
            </a:r>
            <a:r>
              <a:rPr lang="ja-JP" altLang="en-US" b="1" dirty="0" smtClean="0"/>
              <a:t>密度</a:t>
            </a:r>
            <a:r>
              <a:rPr lang="en-US" altLang="ja-JP" b="1" dirty="0" smtClean="0"/>
              <a:t>×</a:t>
            </a:r>
            <a:r>
              <a:rPr lang="ja-JP" altLang="en-US" b="1" dirty="0" smtClean="0"/>
              <a:t>体積</a:t>
            </a:r>
            <a:r>
              <a:rPr lang="en-US" altLang="ja-JP" b="1" dirty="0" smtClean="0"/>
              <a:t>×</a:t>
            </a:r>
            <a:r>
              <a:rPr lang="ja-JP" altLang="en-US" b="1" dirty="0" smtClean="0"/>
              <a:t>流速</a:t>
            </a:r>
            <a:r>
              <a:rPr lang="en-US" altLang="ja-JP" b="1" dirty="0" smtClean="0"/>
              <a:t>×</a:t>
            </a:r>
            <a:r>
              <a:rPr lang="ja-JP" altLang="en-US" b="1" dirty="0" smtClean="0"/>
              <a:t>流速」＋「圧力</a:t>
            </a:r>
            <a:r>
              <a:rPr lang="en-US" altLang="ja-JP" b="1" dirty="0" smtClean="0"/>
              <a:t>×</a:t>
            </a:r>
            <a:r>
              <a:rPr lang="ja-JP" altLang="en-US" b="1" dirty="0" smtClean="0"/>
              <a:t>体積」＋「密度</a:t>
            </a:r>
            <a:r>
              <a:rPr lang="en-US" altLang="ja-JP" b="1" dirty="0" smtClean="0"/>
              <a:t>×</a:t>
            </a:r>
            <a:r>
              <a:rPr lang="ja-JP" altLang="en-US" b="1" dirty="0" smtClean="0"/>
              <a:t>体積</a:t>
            </a:r>
            <a:r>
              <a:rPr lang="en-US" altLang="ja-JP" b="1" dirty="0" smtClean="0"/>
              <a:t>×</a:t>
            </a:r>
            <a:r>
              <a:rPr lang="ja-JP" altLang="en-US" b="1" dirty="0" smtClean="0"/>
              <a:t>重力加</a:t>
            </a:r>
            <a:endParaRPr lang="en-US" altLang="ja-JP" b="1" dirty="0" smtClean="0"/>
          </a:p>
          <a:p>
            <a:r>
              <a:rPr lang="ja-JP" altLang="en-US" b="1" dirty="0"/>
              <a:t>　</a:t>
            </a:r>
            <a:r>
              <a:rPr lang="ja-JP" altLang="en-US" b="1" dirty="0" smtClean="0"/>
              <a:t>速度</a:t>
            </a:r>
            <a:r>
              <a:rPr lang="en-US" altLang="ja-JP" b="1" dirty="0" smtClean="0"/>
              <a:t>×</a:t>
            </a:r>
            <a:r>
              <a:rPr lang="ja-JP" altLang="en-US" b="1" dirty="0" smtClean="0"/>
              <a:t>高さＨ」なので「</a:t>
            </a:r>
            <a:r>
              <a:rPr lang="ja-JP" altLang="en-US" b="1" dirty="0"/>
              <a:t>密度</a:t>
            </a:r>
            <a:r>
              <a:rPr lang="en-US" altLang="ja-JP" b="1" dirty="0"/>
              <a:t>×</a:t>
            </a:r>
            <a:r>
              <a:rPr lang="ja-JP" altLang="en-US" b="1" dirty="0"/>
              <a:t>体積</a:t>
            </a:r>
            <a:r>
              <a:rPr lang="en-US" altLang="ja-JP" b="1" dirty="0"/>
              <a:t>×</a:t>
            </a:r>
            <a:r>
              <a:rPr lang="ja-JP" altLang="en-US" b="1" dirty="0"/>
              <a:t>重力</a:t>
            </a:r>
            <a:r>
              <a:rPr lang="ja-JP" altLang="en-US" b="1" dirty="0" smtClean="0"/>
              <a:t>加速度」で割り算すれば、</a:t>
            </a:r>
            <a:endParaRPr lang="en-US" altLang="ja-JP" b="1" dirty="0" smtClean="0"/>
          </a:p>
          <a:p>
            <a:r>
              <a:rPr lang="ja-JP" altLang="en-US" b="1" dirty="0"/>
              <a:t>　</a:t>
            </a:r>
            <a:r>
              <a:rPr lang="ja-JP" altLang="en-US" b="1" dirty="0" smtClean="0"/>
              <a:t>　</a:t>
            </a:r>
            <a:r>
              <a:rPr lang="ja-JP" altLang="en-US" b="1" dirty="0" smtClean="0">
                <a:solidFill>
                  <a:srgbClr val="FF0000"/>
                </a:solidFill>
              </a:rPr>
              <a:t>「１</a:t>
            </a:r>
            <a:r>
              <a:rPr lang="en-US" altLang="ja-JP" b="1" dirty="0" smtClean="0">
                <a:solidFill>
                  <a:srgbClr val="FF0000"/>
                </a:solidFill>
              </a:rPr>
              <a:t>/</a:t>
            </a:r>
            <a:r>
              <a:rPr lang="ja-JP" altLang="en-US" b="1" dirty="0" smtClean="0">
                <a:solidFill>
                  <a:srgbClr val="FF0000"/>
                </a:solidFill>
              </a:rPr>
              <a:t>２</a:t>
            </a:r>
            <a:r>
              <a:rPr lang="en-US" altLang="ja-JP" b="1" dirty="0" smtClean="0">
                <a:solidFill>
                  <a:srgbClr val="FF0000"/>
                </a:solidFill>
              </a:rPr>
              <a:t>×</a:t>
            </a:r>
            <a:r>
              <a:rPr lang="ja-JP" altLang="en-US" b="1" dirty="0" smtClean="0">
                <a:solidFill>
                  <a:srgbClr val="FF0000"/>
                </a:solidFill>
              </a:rPr>
              <a:t>流速</a:t>
            </a:r>
            <a:r>
              <a:rPr lang="en-US" altLang="ja-JP" b="1" dirty="0" smtClean="0">
                <a:solidFill>
                  <a:srgbClr val="FF0000"/>
                </a:solidFill>
              </a:rPr>
              <a:t>×</a:t>
            </a:r>
            <a:r>
              <a:rPr lang="ja-JP" altLang="en-US" b="1" dirty="0" smtClean="0">
                <a:solidFill>
                  <a:srgbClr val="FF0000"/>
                </a:solidFill>
              </a:rPr>
              <a:t>流速／重力加速度」＋「圧力／密度／重力加速度」＋「高さ</a:t>
            </a:r>
            <a:r>
              <a:rPr lang="ja-JP" altLang="en-US" b="1" dirty="0">
                <a:solidFill>
                  <a:srgbClr val="FF0000"/>
                </a:solidFill>
              </a:rPr>
              <a:t>Ｈ</a:t>
            </a:r>
            <a:r>
              <a:rPr lang="ja-JP" altLang="en-US" b="1" dirty="0" smtClean="0">
                <a:solidFill>
                  <a:srgbClr val="FF0000"/>
                </a:solidFill>
              </a:rPr>
              <a:t>」＝一定</a:t>
            </a:r>
            <a:endParaRPr lang="en-US" altLang="ja-JP" b="1" dirty="0" smtClean="0">
              <a:solidFill>
                <a:srgbClr val="FF0000"/>
              </a:solidFill>
            </a:endParaRPr>
          </a:p>
          <a:p>
            <a:r>
              <a:rPr lang="ja-JP" altLang="en-US" b="1" dirty="0">
                <a:solidFill>
                  <a:srgbClr val="FF0000"/>
                </a:solidFill>
              </a:rPr>
              <a:t>　</a:t>
            </a:r>
            <a:r>
              <a:rPr lang="ja-JP" altLang="en-US" b="1" dirty="0" smtClean="0"/>
              <a:t>となり、単位が「メートル」に統一され、</a:t>
            </a:r>
            <a:r>
              <a:rPr lang="ja-JP" altLang="en-US" b="1" dirty="0" smtClean="0">
                <a:solidFill>
                  <a:srgbClr val="FF0000"/>
                </a:solidFill>
              </a:rPr>
              <a:t>ベルヌーイの定理</a:t>
            </a:r>
            <a:r>
              <a:rPr lang="ja-JP" altLang="en-US" b="1" dirty="0" smtClean="0"/>
              <a:t>と呼ばれている。</a:t>
            </a:r>
            <a:endParaRPr lang="en-US" altLang="ja-JP" b="1" dirty="0"/>
          </a:p>
          <a:p>
            <a:r>
              <a:rPr lang="ja-JP" altLang="en-US" b="1" dirty="0" smtClean="0"/>
              <a:t>〇損失水頭　上記のベルヌーイの定理は摩擦が全くない場合を想定していますが、実際の水では摩</a:t>
            </a:r>
            <a:endParaRPr lang="en-US" altLang="ja-JP" b="1" dirty="0" smtClean="0"/>
          </a:p>
          <a:p>
            <a:r>
              <a:rPr lang="ja-JP" altLang="en-US" b="1" dirty="0"/>
              <a:t>　</a:t>
            </a:r>
            <a:r>
              <a:rPr lang="ja-JP" altLang="en-US" b="1" dirty="0" smtClean="0"/>
              <a:t>擦抵抗がある。流速が大きいほど、給水管口径が小さいほど、給水管延長が長いほど、摩擦抵</a:t>
            </a:r>
            <a:endParaRPr lang="en-US" altLang="ja-JP" b="1" dirty="0" smtClean="0"/>
          </a:p>
          <a:p>
            <a:r>
              <a:rPr lang="ja-JP" altLang="en-US" b="1" dirty="0"/>
              <a:t>　</a:t>
            </a:r>
            <a:r>
              <a:rPr lang="ja-JP" altLang="en-US" b="1" dirty="0" smtClean="0"/>
              <a:t>抗が大きくなる。この水の摩擦抵抗を</a:t>
            </a:r>
            <a:r>
              <a:rPr lang="ja-JP" altLang="en-US" b="1" dirty="0" smtClean="0">
                <a:solidFill>
                  <a:srgbClr val="FF0000"/>
                </a:solidFill>
              </a:rPr>
              <a:t>損失水頭＝「動水勾配</a:t>
            </a:r>
            <a:r>
              <a:rPr lang="en-US" altLang="ja-JP" b="1" dirty="0" smtClean="0">
                <a:solidFill>
                  <a:srgbClr val="FF0000"/>
                </a:solidFill>
              </a:rPr>
              <a:t>×</a:t>
            </a:r>
            <a:r>
              <a:rPr lang="ja-JP" altLang="en-US" b="1" dirty="0" smtClean="0">
                <a:solidFill>
                  <a:srgbClr val="FF0000"/>
                </a:solidFill>
              </a:rPr>
              <a:t>給水管延長」</a:t>
            </a:r>
            <a:r>
              <a:rPr lang="ja-JP" altLang="en-US" b="1" dirty="0" smtClean="0"/>
              <a:t>で表す。</a:t>
            </a:r>
            <a:endParaRPr lang="en-US" altLang="ja-JP" b="1" dirty="0" smtClean="0"/>
          </a:p>
          <a:p>
            <a:r>
              <a:rPr lang="ja-JP" altLang="en-US" b="1" dirty="0" smtClean="0"/>
              <a:t>〇動水勾配を求めるにはウエストン公式のグラフ</a:t>
            </a:r>
            <a:endParaRPr lang="en-US" altLang="ja-JP" b="1" dirty="0" smtClean="0"/>
          </a:p>
          <a:p>
            <a:r>
              <a:rPr lang="ja-JP" altLang="en-US" b="1" dirty="0"/>
              <a:t>　</a:t>
            </a:r>
            <a:r>
              <a:rPr lang="ja-JP" altLang="en-US" b="1" dirty="0" smtClean="0"/>
              <a:t>を用いると簡便。単位は千分率</a:t>
            </a:r>
            <a:r>
              <a:rPr lang="en-US" altLang="ja-JP" b="1" dirty="0" smtClean="0"/>
              <a:t>‰</a:t>
            </a:r>
            <a:r>
              <a:rPr lang="ja-JP" altLang="en-US" b="1" dirty="0" smtClean="0"/>
              <a:t>である。</a:t>
            </a:r>
            <a:endParaRPr lang="en-US" altLang="ja-JP" b="1" dirty="0" smtClean="0"/>
          </a:p>
          <a:p>
            <a:r>
              <a:rPr lang="en-US" altLang="ja-JP" b="1" dirty="0" smtClean="0"/>
              <a:t> </a:t>
            </a:r>
          </a:p>
          <a:p>
            <a:r>
              <a:rPr lang="en-US" altLang="ja-JP" dirty="0" smtClean="0"/>
              <a:t>【</a:t>
            </a:r>
            <a:r>
              <a:rPr lang="ja-JP" altLang="en-US" dirty="0" smtClean="0"/>
              <a:t>口径２０ｍｍで流量０</a:t>
            </a:r>
            <a:r>
              <a:rPr lang="en-US" altLang="ja-JP" dirty="0" smtClean="0"/>
              <a:t>.</a:t>
            </a:r>
            <a:r>
              <a:rPr lang="ja-JP" altLang="en-US" dirty="0" smtClean="0"/>
              <a:t>１５</a:t>
            </a:r>
            <a:r>
              <a:rPr lang="en-US" altLang="ja-JP" dirty="0" smtClean="0"/>
              <a:t>ℓ</a:t>
            </a:r>
            <a:r>
              <a:rPr lang="ja-JP" altLang="en-US" dirty="0" smtClean="0"/>
              <a:t>／秒のとき</a:t>
            </a:r>
            <a:endParaRPr lang="en-US" altLang="ja-JP" dirty="0" smtClean="0"/>
          </a:p>
          <a:p>
            <a:r>
              <a:rPr lang="ja-JP" altLang="en-US" dirty="0" smtClean="0"/>
              <a:t>　　　　　　　　動水勾配と流速を求める例題</a:t>
            </a:r>
            <a:r>
              <a:rPr lang="en-US" altLang="ja-JP" dirty="0" smtClean="0"/>
              <a:t>】</a:t>
            </a:r>
          </a:p>
          <a:p>
            <a:r>
              <a:rPr lang="ja-JP" altLang="en-US" b="1" dirty="0" smtClean="0"/>
              <a:t>① </a:t>
            </a:r>
            <a:r>
              <a:rPr lang="ja-JP" altLang="en-US" dirty="0" smtClean="0"/>
              <a:t>流量０</a:t>
            </a:r>
            <a:r>
              <a:rPr lang="en-US" altLang="ja-JP" dirty="0" smtClean="0"/>
              <a:t>.</a:t>
            </a:r>
            <a:r>
              <a:rPr lang="ja-JP" altLang="en-US" dirty="0" smtClean="0"/>
              <a:t>１と０</a:t>
            </a:r>
            <a:r>
              <a:rPr lang="en-US" altLang="ja-JP" dirty="0" smtClean="0"/>
              <a:t>.</a:t>
            </a:r>
            <a:r>
              <a:rPr lang="ja-JP" altLang="en-US" dirty="0" smtClean="0"/>
              <a:t>２の間に</a:t>
            </a:r>
            <a:r>
              <a:rPr lang="ja-JP" altLang="en-US" dirty="0" smtClean="0">
                <a:solidFill>
                  <a:srgbClr val="FF0000"/>
                </a:solidFill>
              </a:rPr>
              <a:t>点線</a:t>
            </a:r>
            <a:r>
              <a:rPr lang="ja-JP" altLang="en-US" dirty="0" smtClean="0"/>
              <a:t>を入れ、口径</a:t>
            </a:r>
            <a:endParaRPr lang="en-US" altLang="ja-JP" dirty="0" smtClean="0"/>
          </a:p>
          <a:p>
            <a:r>
              <a:rPr lang="ja-JP" altLang="en-US" dirty="0"/>
              <a:t>　</a:t>
            </a:r>
            <a:r>
              <a:rPr lang="ja-JP" altLang="en-US" dirty="0" smtClean="0"/>
              <a:t>２０ｍｍの斜めの直線との交点に</a:t>
            </a:r>
            <a:r>
              <a:rPr lang="ja-JP" altLang="en-US" dirty="0" smtClean="0">
                <a:solidFill>
                  <a:srgbClr val="FF0000"/>
                </a:solidFill>
              </a:rPr>
              <a:t>●</a:t>
            </a:r>
            <a:r>
              <a:rPr lang="ja-JP" altLang="en-US" dirty="0" smtClean="0"/>
              <a:t>印を付</a:t>
            </a:r>
            <a:endParaRPr lang="en-US" altLang="ja-JP" dirty="0" smtClean="0"/>
          </a:p>
          <a:p>
            <a:r>
              <a:rPr lang="ja-JP" altLang="en-US" dirty="0"/>
              <a:t>　</a:t>
            </a:r>
            <a:r>
              <a:rPr lang="ja-JP" altLang="en-US" dirty="0" smtClean="0"/>
              <a:t>ける。</a:t>
            </a:r>
            <a:r>
              <a:rPr lang="ja-JP" altLang="en-US" dirty="0" smtClean="0">
                <a:solidFill>
                  <a:srgbClr val="FF0000"/>
                </a:solidFill>
              </a:rPr>
              <a:t>●</a:t>
            </a:r>
            <a:r>
              <a:rPr lang="ja-JP" altLang="en-US" dirty="0" smtClean="0"/>
              <a:t>印から下に</a:t>
            </a:r>
            <a:r>
              <a:rPr lang="ja-JP" altLang="en-US" dirty="0" smtClean="0">
                <a:solidFill>
                  <a:srgbClr val="FF0000"/>
                </a:solidFill>
              </a:rPr>
              <a:t>直線</a:t>
            </a:r>
            <a:r>
              <a:rPr lang="ja-JP" altLang="en-US" dirty="0" smtClean="0"/>
              <a:t>を伸ばすと、動水</a:t>
            </a:r>
            <a:endParaRPr lang="en-US" altLang="ja-JP" dirty="0" smtClean="0"/>
          </a:p>
          <a:p>
            <a:r>
              <a:rPr lang="ja-JP" altLang="en-US" dirty="0"/>
              <a:t>　</a:t>
            </a:r>
            <a:r>
              <a:rPr lang="ja-JP" altLang="en-US" dirty="0" smtClean="0"/>
              <a:t>勾配が</a:t>
            </a:r>
            <a:r>
              <a:rPr lang="ja-JP" altLang="en-US" dirty="0" smtClean="0">
                <a:solidFill>
                  <a:srgbClr val="FF0000"/>
                </a:solidFill>
              </a:rPr>
              <a:t>２０</a:t>
            </a:r>
            <a:r>
              <a:rPr lang="en-US" altLang="ja-JP" dirty="0" smtClean="0">
                <a:solidFill>
                  <a:srgbClr val="FF0000"/>
                </a:solidFill>
              </a:rPr>
              <a:t>‰</a:t>
            </a:r>
            <a:r>
              <a:rPr lang="ja-JP" altLang="en-US" dirty="0" smtClean="0"/>
              <a:t>と読み取れる。</a:t>
            </a:r>
            <a:endParaRPr lang="en-US" altLang="ja-JP" dirty="0"/>
          </a:p>
          <a:p>
            <a:r>
              <a:rPr lang="ja-JP" altLang="en-US" dirty="0"/>
              <a:t>②</a:t>
            </a:r>
            <a:r>
              <a:rPr lang="ja-JP" altLang="en-US" dirty="0" smtClean="0"/>
              <a:t>また、</a:t>
            </a:r>
            <a:r>
              <a:rPr lang="ja-JP" altLang="en-US" dirty="0" smtClean="0">
                <a:solidFill>
                  <a:srgbClr val="FF0000"/>
                </a:solidFill>
              </a:rPr>
              <a:t>●</a:t>
            </a:r>
            <a:r>
              <a:rPr lang="ja-JP" altLang="en-US" dirty="0" smtClean="0"/>
              <a:t>印が流速０</a:t>
            </a:r>
            <a:r>
              <a:rPr lang="en-US" altLang="ja-JP" dirty="0" smtClean="0"/>
              <a:t>.</a:t>
            </a:r>
            <a:r>
              <a:rPr lang="ja-JP" altLang="en-US" dirty="0" smtClean="0"/>
              <a:t>４５と０</a:t>
            </a:r>
            <a:r>
              <a:rPr lang="en-US" altLang="ja-JP" dirty="0" smtClean="0"/>
              <a:t>.</a:t>
            </a:r>
            <a:r>
              <a:rPr lang="ja-JP" altLang="en-US" dirty="0" smtClean="0"/>
              <a:t>５の間にある</a:t>
            </a:r>
            <a:endParaRPr lang="en-US" altLang="ja-JP" dirty="0" smtClean="0"/>
          </a:p>
          <a:p>
            <a:r>
              <a:rPr lang="ja-JP" altLang="en-US" dirty="0"/>
              <a:t>　</a:t>
            </a:r>
            <a:r>
              <a:rPr lang="ja-JP" altLang="en-US" dirty="0" smtClean="0"/>
              <a:t>ことから流速は</a:t>
            </a:r>
            <a:r>
              <a:rPr lang="ja-JP" altLang="en-US" dirty="0" smtClean="0">
                <a:solidFill>
                  <a:srgbClr val="FF0000"/>
                </a:solidFill>
              </a:rPr>
              <a:t>０</a:t>
            </a:r>
            <a:r>
              <a:rPr lang="en-US" altLang="ja-JP" dirty="0" smtClean="0">
                <a:solidFill>
                  <a:srgbClr val="FF0000"/>
                </a:solidFill>
              </a:rPr>
              <a:t>.</a:t>
            </a:r>
            <a:r>
              <a:rPr lang="ja-JP" altLang="en-US" dirty="0" smtClean="0">
                <a:solidFill>
                  <a:srgbClr val="FF0000"/>
                </a:solidFill>
              </a:rPr>
              <a:t>４７ｍ／秒</a:t>
            </a:r>
            <a:r>
              <a:rPr lang="ja-JP" altLang="en-US" dirty="0" smtClean="0"/>
              <a:t>と読み取れる。</a:t>
            </a:r>
            <a:endParaRPr lang="en-US" altLang="ja-JP" dirty="0" smtClean="0"/>
          </a:p>
          <a:p>
            <a:endParaRPr lang="en-US" altLang="ja-JP" b="1" dirty="0"/>
          </a:p>
          <a:p>
            <a:endParaRPr lang="en-US" altLang="ja-JP" b="1" dirty="0"/>
          </a:p>
        </p:txBody>
      </p:sp>
      <p:pic>
        <p:nvPicPr>
          <p:cNvPr id="5" name="図 4"/>
          <p:cNvPicPr>
            <a:picLocks noChangeAspect="1"/>
          </p:cNvPicPr>
          <p:nvPr/>
        </p:nvPicPr>
        <p:blipFill>
          <a:blip r:embed="rId2"/>
          <a:stretch>
            <a:fillRect/>
          </a:stretch>
        </p:blipFill>
        <p:spPr>
          <a:xfrm>
            <a:off x="6201785" y="2765135"/>
            <a:ext cx="5152015" cy="3666409"/>
          </a:xfrm>
          <a:prstGeom prst="rect">
            <a:avLst/>
          </a:prstGeom>
        </p:spPr>
      </p:pic>
    </p:spTree>
    <p:extLst>
      <p:ext uri="{BB962C8B-B14F-4D97-AF65-F5344CB8AC3E}">
        <p14:creationId xmlns:p14="http://schemas.microsoft.com/office/powerpoint/2010/main" val="301541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13</a:t>
            </a:r>
            <a:endParaRPr kumimoji="1" lang="ja-JP" altLang="en-US" dirty="0"/>
          </a:p>
        </p:txBody>
      </p:sp>
      <p:sp>
        <p:nvSpPr>
          <p:cNvPr id="3" name="テキスト ボックス 2"/>
          <p:cNvSpPr txBox="1"/>
          <p:nvPr/>
        </p:nvSpPr>
        <p:spPr>
          <a:xfrm>
            <a:off x="992776" y="525296"/>
            <a:ext cx="10361024" cy="5632311"/>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p>
          <a:p>
            <a:r>
              <a:rPr lang="ja-JP" altLang="en-US" dirty="0"/>
              <a:t>　</a:t>
            </a:r>
            <a:r>
              <a:rPr lang="ja-JP" altLang="en-US" dirty="0" smtClean="0"/>
              <a:t>図のような口径２０ｍｍの給水装置がある。配水管から分岐した地点で水の総水頭</a:t>
            </a:r>
            <a:endParaRPr lang="en-US" altLang="ja-JP" dirty="0" smtClean="0"/>
          </a:p>
          <a:p>
            <a:r>
              <a:rPr lang="ja-JP" altLang="en-US" dirty="0"/>
              <a:t>　</a:t>
            </a:r>
            <a:r>
              <a:rPr lang="ja-JP" altLang="en-US" dirty="0" smtClean="0"/>
              <a:t>が３０ｍであった。給水管の動水勾配が７０</a:t>
            </a:r>
            <a:r>
              <a:rPr lang="en-US" altLang="ja-JP" dirty="0" smtClean="0"/>
              <a:t>‰</a:t>
            </a:r>
            <a:r>
              <a:rPr lang="ja-JP" altLang="en-US" dirty="0" smtClean="0"/>
              <a:t>で、流量が０</a:t>
            </a:r>
            <a:r>
              <a:rPr lang="en-US" altLang="ja-JP" dirty="0" smtClean="0"/>
              <a:t>.</a:t>
            </a:r>
            <a:r>
              <a:rPr lang="ja-JP" altLang="en-US" dirty="0" smtClean="0"/>
              <a:t>３</a:t>
            </a:r>
            <a:r>
              <a:rPr lang="en-US" altLang="ja-JP" dirty="0" smtClean="0"/>
              <a:t>ℓ</a:t>
            </a:r>
            <a:r>
              <a:rPr lang="ja-JP" altLang="en-US" dirty="0" smtClean="0"/>
              <a:t>／秒の場合を考える。</a:t>
            </a:r>
            <a:endParaRPr lang="en-US" altLang="ja-JP" dirty="0" smtClean="0"/>
          </a:p>
          <a:p>
            <a:endParaRPr lang="en-US" altLang="ja-JP" dirty="0"/>
          </a:p>
          <a:p>
            <a:r>
              <a:rPr lang="ja-JP" altLang="en-US" dirty="0" smtClean="0"/>
              <a:t>　１　</a:t>
            </a:r>
            <a:r>
              <a:rPr lang="ja-JP" altLang="en-US" dirty="0"/>
              <a:t>給</a:t>
            </a:r>
            <a:r>
              <a:rPr lang="ja-JP" altLang="en-US" dirty="0" smtClean="0"/>
              <a:t>水管のみで損失水頭</a:t>
            </a:r>
            <a:endParaRPr lang="en-US" altLang="ja-JP" dirty="0" smtClean="0"/>
          </a:p>
          <a:p>
            <a:r>
              <a:rPr lang="ja-JP" altLang="en-US" dirty="0"/>
              <a:t>　</a:t>
            </a:r>
            <a:r>
              <a:rPr lang="ja-JP" altLang="en-US" dirty="0" smtClean="0"/>
              <a:t>　　は垂直延長を加味して</a:t>
            </a:r>
            <a:endParaRPr lang="en-US" altLang="ja-JP" dirty="0" smtClean="0"/>
          </a:p>
          <a:p>
            <a:r>
              <a:rPr lang="ja-JP" altLang="en-US" dirty="0"/>
              <a:t>　</a:t>
            </a:r>
            <a:r>
              <a:rPr lang="ja-JP" altLang="en-US" dirty="0" smtClean="0"/>
              <a:t>　　何ｍか。</a:t>
            </a:r>
            <a:endParaRPr lang="en-US" altLang="ja-JP" dirty="0" smtClean="0"/>
          </a:p>
          <a:p>
            <a:endParaRPr lang="en-US" altLang="ja-JP" dirty="0" smtClean="0"/>
          </a:p>
          <a:p>
            <a:r>
              <a:rPr lang="ja-JP" altLang="en-US" dirty="0"/>
              <a:t>　</a:t>
            </a:r>
            <a:r>
              <a:rPr lang="ja-JP" altLang="en-US" dirty="0" smtClean="0"/>
              <a:t>２　給水用具を含めて全ての</a:t>
            </a:r>
            <a:endParaRPr lang="en-US" altLang="ja-JP" dirty="0" smtClean="0"/>
          </a:p>
          <a:p>
            <a:r>
              <a:rPr lang="ja-JP" altLang="en-US" dirty="0"/>
              <a:t>　</a:t>
            </a:r>
            <a:r>
              <a:rPr lang="ja-JP" altLang="en-US" dirty="0" smtClean="0"/>
              <a:t>　　損失水頭の合計は何ｍか。</a:t>
            </a:r>
            <a:endParaRPr lang="en-US" altLang="ja-JP" dirty="0"/>
          </a:p>
          <a:p>
            <a:endParaRPr lang="en-US" altLang="ja-JP" dirty="0" smtClean="0"/>
          </a:p>
          <a:p>
            <a:r>
              <a:rPr lang="ja-JP" altLang="en-US" dirty="0" smtClean="0"/>
              <a:t>　３　給水栓出口での余裕水頭は</a:t>
            </a:r>
            <a:endParaRPr lang="en-US" altLang="ja-JP" dirty="0"/>
          </a:p>
          <a:p>
            <a:r>
              <a:rPr lang="ja-JP" altLang="en-US" dirty="0" smtClean="0"/>
              <a:t>　　　何ｍか。</a:t>
            </a:r>
            <a:endParaRPr lang="en-US" altLang="ja-JP" dirty="0" smtClean="0"/>
          </a:p>
          <a:p>
            <a:endParaRPr lang="en-US" altLang="ja-JP" dirty="0"/>
          </a:p>
          <a:p>
            <a:r>
              <a:rPr lang="ja-JP" altLang="en-US" dirty="0" smtClean="0"/>
              <a:t>　４　３で求めた余裕水頭は、</a:t>
            </a:r>
            <a:endParaRPr lang="en-US" altLang="ja-JP" dirty="0" smtClean="0"/>
          </a:p>
          <a:p>
            <a:r>
              <a:rPr lang="ja-JP" altLang="en-US" dirty="0"/>
              <a:t>　</a:t>
            </a:r>
            <a:r>
              <a:rPr lang="ja-JP" altLang="en-US" dirty="0" smtClean="0"/>
              <a:t>　　静水圧に換算して、</a:t>
            </a:r>
            <a:endParaRPr lang="en-US" altLang="ja-JP" dirty="0" smtClean="0"/>
          </a:p>
          <a:p>
            <a:r>
              <a:rPr lang="ja-JP" altLang="en-US" dirty="0"/>
              <a:t>　</a:t>
            </a:r>
            <a:r>
              <a:rPr lang="ja-JP" altLang="en-US" dirty="0" smtClean="0"/>
              <a:t>　　何Ｍｐａか。</a:t>
            </a:r>
            <a:endParaRPr lang="en-US" altLang="ja-JP" dirty="0" smtClean="0"/>
          </a:p>
          <a:p>
            <a:endParaRPr lang="en-US" altLang="ja-JP" dirty="0"/>
          </a:p>
          <a:p>
            <a:r>
              <a:rPr lang="ja-JP" altLang="en-US" dirty="0" smtClean="0"/>
              <a:t>　５　給水管中の流速は何ｍ／秒か。</a:t>
            </a:r>
            <a:endParaRPr lang="en-US" altLang="ja-JP" dirty="0" smtClean="0"/>
          </a:p>
          <a:p>
            <a:endParaRPr lang="en-US" altLang="ja-JP" dirty="0" smtClean="0"/>
          </a:p>
        </p:txBody>
      </p:sp>
      <p:pic>
        <p:nvPicPr>
          <p:cNvPr id="4" name="図 3"/>
          <p:cNvPicPr>
            <a:picLocks noChangeAspect="1"/>
          </p:cNvPicPr>
          <p:nvPr/>
        </p:nvPicPr>
        <p:blipFill>
          <a:blip r:embed="rId2"/>
          <a:stretch>
            <a:fillRect/>
          </a:stretch>
        </p:blipFill>
        <p:spPr>
          <a:xfrm>
            <a:off x="4532811" y="1390537"/>
            <a:ext cx="6714310" cy="3528281"/>
          </a:xfrm>
          <a:prstGeom prst="rect">
            <a:avLst/>
          </a:prstGeom>
        </p:spPr>
      </p:pic>
    </p:spTree>
    <p:extLst>
      <p:ext uri="{BB962C8B-B14F-4D97-AF65-F5344CB8AC3E}">
        <p14:creationId xmlns:p14="http://schemas.microsoft.com/office/powerpoint/2010/main" val="4439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14</a:t>
            </a:r>
            <a:endParaRPr kumimoji="1" lang="ja-JP" altLang="en-US" dirty="0"/>
          </a:p>
        </p:txBody>
      </p:sp>
      <p:sp>
        <p:nvSpPr>
          <p:cNvPr id="3" name="テキスト ボックス 2"/>
          <p:cNvSpPr txBox="1"/>
          <p:nvPr/>
        </p:nvSpPr>
        <p:spPr>
          <a:xfrm>
            <a:off x="992776" y="525296"/>
            <a:ext cx="10361024" cy="5632311"/>
          </a:xfrm>
          <a:prstGeom prst="rect">
            <a:avLst/>
          </a:prstGeom>
          <a:noFill/>
          <a:ln w="19050">
            <a:solidFill>
              <a:srgbClr val="00B050"/>
            </a:solidFill>
            <a:prstDash val="solid"/>
          </a:ln>
        </p:spPr>
        <p:txBody>
          <a:bodyPr wrap="square" rtlCol="0">
            <a:spAutoFit/>
          </a:bodyPr>
          <a:lstStyle/>
          <a:p>
            <a:r>
              <a:rPr kumimoji="1" lang="en-US" altLang="ja-JP" dirty="0" smtClean="0"/>
              <a:t>【</a:t>
            </a:r>
            <a:r>
              <a:rPr lang="ja-JP" altLang="en-US" dirty="0"/>
              <a:t>答</a:t>
            </a:r>
            <a:r>
              <a:rPr lang="ja-JP" altLang="en-US" dirty="0" smtClean="0"/>
              <a:t>え</a:t>
            </a:r>
            <a:r>
              <a:rPr lang="en-US" altLang="ja-JP" dirty="0" smtClean="0"/>
              <a:t>】</a:t>
            </a:r>
          </a:p>
          <a:p>
            <a:r>
              <a:rPr lang="ja-JP" altLang="en-US" dirty="0"/>
              <a:t>　</a:t>
            </a:r>
            <a:r>
              <a:rPr lang="ja-JP" altLang="en-US" dirty="0" smtClean="0"/>
              <a:t>１　給水管の総延長は６ｍ＋３ｍ＝９ｍである。</a:t>
            </a:r>
            <a:endParaRPr lang="en-US" altLang="ja-JP" dirty="0" smtClean="0"/>
          </a:p>
          <a:p>
            <a:r>
              <a:rPr lang="ja-JP" altLang="en-US" dirty="0"/>
              <a:t>　</a:t>
            </a:r>
            <a:r>
              <a:rPr lang="ja-JP" altLang="en-US" dirty="0" smtClean="0"/>
              <a:t>　　総延長に動水勾配を掛けると９ｍ</a:t>
            </a:r>
            <a:r>
              <a:rPr lang="en-US" altLang="ja-JP" dirty="0" smtClean="0"/>
              <a:t>×</a:t>
            </a:r>
            <a:r>
              <a:rPr lang="ja-JP" altLang="en-US" dirty="0" smtClean="0"/>
              <a:t>７０／１０００＝０</a:t>
            </a:r>
            <a:r>
              <a:rPr lang="en-US" altLang="ja-JP" dirty="0" smtClean="0"/>
              <a:t>.</a:t>
            </a:r>
            <a:r>
              <a:rPr lang="ja-JP" altLang="en-US" dirty="0" smtClean="0"/>
              <a:t>６３ｍ</a:t>
            </a:r>
            <a:endParaRPr lang="en-US" altLang="ja-JP" dirty="0" smtClean="0"/>
          </a:p>
          <a:p>
            <a:r>
              <a:rPr lang="ja-JP" altLang="en-US" dirty="0"/>
              <a:t>　</a:t>
            </a:r>
            <a:r>
              <a:rPr lang="ja-JP" altLang="en-US" dirty="0" smtClean="0"/>
              <a:t>　　さらに垂直延長３ｍを加えて０</a:t>
            </a:r>
            <a:r>
              <a:rPr lang="en-US" altLang="ja-JP" dirty="0" smtClean="0"/>
              <a:t>.</a:t>
            </a:r>
            <a:r>
              <a:rPr lang="ja-JP" altLang="en-US" dirty="0" smtClean="0"/>
              <a:t>６３ｍ＋３ｍ＝</a:t>
            </a:r>
            <a:r>
              <a:rPr lang="ja-JP" altLang="en-US" dirty="0" smtClean="0">
                <a:solidFill>
                  <a:srgbClr val="FF0000"/>
                </a:solidFill>
              </a:rPr>
              <a:t>３</a:t>
            </a:r>
            <a:r>
              <a:rPr lang="en-US" altLang="ja-JP" dirty="0" smtClean="0">
                <a:solidFill>
                  <a:srgbClr val="FF0000"/>
                </a:solidFill>
              </a:rPr>
              <a:t>.</a:t>
            </a:r>
            <a:r>
              <a:rPr lang="ja-JP" altLang="en-US" dirty="0" smtClean="0">
                <a:solidFill>
                  <a:srgbClr val="FF0000"/>
                </a:solidFill>
              </a:rPr>
              <a:t>６３ｍ</a:t>
            </a:r>
            <a:r>
              <a:rPr lang="ja-JP" altLang="en-US" dirty="0" smtClean="0"/>
              <a:t>となる。</a:t>
            </a:r>
            <a:endParaRPr lang="en-US" altLang="ja-JP" dirty="0" smtClean="0"/>
          </a:p>
          <a:p>
            <a:endParaRPr lang="en-US" altLang="ja-JP" dirty="0" smtClean="0"/>
          </a:p>
          <a:p>
            <a:r>
              <a:rPr lang="ja-JP" altLang="en-US" dirty="0"/>
              <a:t>　</a:t>
            </a:r>
            <a:r>
              <a:rPr lang="ja-JP" altLang="en-US" dirty="0" smtClean="0"/>
              <a:t>２　給水管の損失水頭３</a:t>
            </a:r>
            <a:r>
              <a:rPr lang="en-US" altLang="ja-JP" dirty="0" smtClean="0"/>
              <a:t>.</a:t>
            </a:r>
            <a:r>
              <a:rPr lang="ja-JP" altLang="en-US" dirty="0" smtClean="0"/>
              <a:t>６３ｍ＋止水栓の損失水頭０</a:t>
            </a:r>
            <a:r>
              <a:rPr lang="en-US" altLang="ja-JP" dirty="0" smtClean="0"/>
              <a:t>.</a:t>
            </a:r>
            <a:r>
              <a:rPr lang="ja-JP" altLang="en-US" dirty="0" smtClean="0"/>
              <a:t>４５ｍ＋メーターの損失水頭０</a:t>
            </a:r>
            <a:r>
              <a:rPr lang="en-US" altLang="ja-JP" dirty="0" smtClean="0"/>
              <a:t>.</a:t>
            </a:r>
            <a:r>
              <a:rPr lang="ja-JP" altLang="en-US" dirty="0" smtClean="0"/>
              <a:t>８ｍ</a:t>
            </a:r>
            <a:endParaRPr lang="en-US" altLang="ja-JP" dirty="0" smtClean="0"/>
          </a:p>
          <a:p>
            <a:r>
              <a:rPr lang="ja-JP" altLang="en-US" dirty="0"/>
              <a:t>　</a:t>
            </a:r>
            <a:r>
              <a:rPr lang="ja-JP" altLang="en-US" dirty="0" smtClean="0"/>
              <a:t>　　＋給水栓の損失水頭０</a:t>
            </a:r>
            <a:r>
              <a:rPr lang="en-US" altLang="ja-JP" dirty="0" smtClean="0"/>
              <a:t>.</a:t>
            </a:r>
            <a:r>
              <a:rPr lang="ja-JP" altLang="en-US" dirty="0" smtClean="0"/>
              <a:t>４５ｍ＝</a:t>
            </a:r>
            <a:r>
              <a:rPr lang="ja-JP" altLang="en-US" dirty="0" smtClean="0">
                <a:solidFill>
                  <a:srgbClr val="FF0000"/>
                </a:solidFill>
              </a:rPr>
              <a:t>５</a:t>
            </a:r>
            <a:r>
              <a:rPr lang="en-US" altLang="ja-JP" dirty="0" smtClean="0">
                <a:solidFill>
                  <a:srgbClr val="FF0000"/>
                </a:solidFill>
              </a:rPr>
              <a:t>.</a:t>
            </a:r>
            <a:r>
              <a:rPr lang="ja-JP" altLang="en-US" dirty="0" smtClean="0">
                <a:solidFill>
                  <a:srgbClr val="FF0000"/>
                </a:solidFill>
              </a:rPr>
              <a:t>３３ｍ</a:t>
            </a:r>
            <a:r>
              <a:rPr lang="ja-JP" altLang="en-US" dirty="0" smtClean="0"/>
              <a:t>となる。</a:t>
            </a:r>
            <a:endParaRPr lang="en-US" altLang="ja-JP" dirty="0" smtClean="0"/>
          </a:p>
          <a:p>
            <a:r>
              <a:rPr lang="ja-JP" altLang="en-US" dirty="0"/>
              <a:t>　</a:t>
            </a:r>
            <a:r>
              <a:rPr lang="ja-JP" altLang="en-US" dirty="0" smtClean="0"/>
              <a:t>　　</a:t>
            </a:r>
            <a:endParaRPr lang="en-US" altLang="ja-JP" dirty="0" smtClean="0"/>
          </a:p>
          <a:p>
            <a:r>
              <a:rPr lang="ja-JP" altLang="en-US" dirty="0" smtClean="0"/>
              <a:t>　３　配水管の分岐した地点で総水頭が３０ｍから</a:t>
            </a:r>
            <a:endParaRPr lang="en-US" altLang="ja-JP" dirty="0" smtClean="0"/>
          </a:p>
          <a:p>
            <a:r>
              <a:rPr lang="ja-JP" altLang="en-US" dirty="0"/>
              <a:t>　</a:t>
            </a:r>
            <a:r>
              <a:rPr lang="ja-JP" altLang="en-US" dirty="0" smtClean="0"/>
              <a:t>　　２で求めた損失水頭を引いく。</a:t>
            </a:r>
            <a:endParaRPr lang="en-US" altLang="ja-JP" dirty="0" smtClean="0"/>
          </a:p>
          <a:p>
            <a:r>
              <a:rPr lang="ja-JP" altLang="en-US" dirty="0"/>
              <a:t>　</a:t>
            </a:r>
            <a:r>
              <a:rPr lang="ja-JP" altLang="en-US" dirty="0" smtClean="0"/>
              <a:t>　　　３０ｍ－５</a:t>
            </a:r>
            <a:r>
              <a:rPr lang="en-US" altLang="ja-JP" dirty="0" smtClean="0"/>
              <a:t>.</a:t>
            </a:r>
            <a:r>
              <a:rPr lang="ja-JP" altLang="en-US" dirty="0" smtClean="0"/>
              <a:t>３３ｍ＝</a:t>
            </a:r>
            <a:r>
              <a:rPr lang="ja-JP" altLang="en-US" dirty="0" smtClean="0">
                <a:solidFill>
                  <a:srgbClr val="FF0000"/>
                </a:solidFill>
              </a:rPr>
              <a:t>２４</a:t>
            </a:r>
            <a:r>
              <a:rPr lang="en-US" altLang="ja-JP" dirty="0" smtClean="0">
                <a:solidFill>
                  <a:srgbClr val="FF0000"/>
                </a:solidFill>
              </a:rPr>
              <a:t>.</a:t>
            </a:r>
            <a:r>
              <a:rPr lang="ja-JP" altLang="en-US" dirty="0" smtClean="0">
                <a:solidFill>
                  <a:srgbClr val="FF0000"/>
                </a:solidFill>
              </a:rPr>
              <a:t>６７ｍ</a:t>
            </a:r>
            <a:endParaRPr lang="en-US" altLang="ja-JP" dirty="0" smtClean="0">
              <a:solidFill>
                <a:srgbClr val="FF0000"/>
              </a:solidFill>
            </a:endParaRPr>
          </a:p>
          <a:p>
            <a:endParaRPr lang="en-US" altLang="ja-JP" dirty="0"/>
          </a:p>
          <a:p>
            <a:r>
              <a:rPr lang="ja-JP" altLang="en-US" dirty="0" smtClean="0"/>
              <a:t>　４　水の密度</a:t>
            </a:r>
            <a:r>
              <a:rPr lang="en-US" altLang="ja-JP" dirty="0" smtClean="0"/>
              <a:t>×</a:t>
            </a:r>
            <a:r>
              <a:rPr lang="ja-JP" altLang="en-US" dirty="0" smtClean="0"/>
              <a:t>重力加速度</a:t>
            </a:r>
            <a:r>
              <a:rPr lang="en-US" altLang="ja-JP" dirty="0" smtClean="0"/>
              <a:t>×</a:t>
            </a:r>
            <a:r>
              <a:rPr lang="ja-JP" altLang="en-US" dirty="0" smtClean="0"/>
              <a:t>２４</a:t>
            </a:r>
            <a:r>
              <a:rPr lang="en-US" altLang="ja-JP" dirty="0" smtClean="0"/>
              <a:t>.</a:t>
            </a:r>
            <a:r>
              <a:rPr lang="ja-JP" altLang="en-US" dirty="0" smtClean="0"/>
              <a:t>６７＝</a:t>
            </a:r>
            <a:endParaRPr lang="en-US" altLang="ja-JP" dirty="0" smtClean="0"/>
          </a:p>
          <a:p>
            <a:r>
              <a:rPr lang="ja-JP" altLang="en-US" dirty="0"/>
              <a:t>　</a:t>
            </a:r>
            <a:r>
              <a:rPr lang="ja-JP" altLang="en-US" dirty="0" smtClean="0"/>
              <a:t>　　１０００</a:t>
            </a:r>
            <a:r>
              <a:rPr lang="en-US" altLang="ja-JP" dirty="0" smtClean="0"/>
              <a:t>×</a:t>
            </a:r>
            <a:r>
              <a:rPr lang="ja-JP" altLang="en-US" dirty="0" smtClean="0"/>
              <a:t>９．８</a:t>
            </a:r>
            <a:r>
              <a:rPr lang="en-US" altLang="ja-JP" dirty="0" smtClean="0"/>
              <a:t>×</a:t>
            </a:r>
            <a:r>
              <a:rPr lang="ja-JP" altLang="en-US" dirty="0" smtClean="0"/>
              <a:t>２４</a:t>
            </a:r>
            <a:r>
              <a:rPr lang="en-US" altLang="ja-JP" dirty="0" smtClean="0"/>
              <a:t>.</a:t>
            </a:r>
            <a:r>
              <a:rPr lang="ja-JP" altLang="en-US" dirty="0" smtClean="0"/>
              <a:t>６７＝２４１７６６Ｐａ</a:t>
            </a:r>
            <a:endParaRPr lang="en-US" altLang="ja-JP" dirty="0" smtClean="0"/>
          </a:p>
          <a:p>
            <a:r>
              <a:rPr lang="ja-JP" altLang="en-US" dirty="0"/>
              <a:t>　</a:t>
            </a:r>
            <a:r>
              <a:rPr lang="ja-JP" altLang="en-US" dirty="0" smtClean="0"/>
              <a:t>　　　　　　　　　　　　　　　≒</a:t>
            </a:r>
            <a:r>
              <a:rPr lang="ja-JP" altLang="en-US" dirty="0" smtClean="0">
                <a:solidFill>
                  <a:srgbClr val="FF0000"/>
                </a:solidFill>
              </a:rPr>
              <a:t>０</a:t>
            </a:r>
            <a:r>
              <a:rPr lang="en-US" altLang="ja-JP" dirty="0">
                <a:solidFill>
                  <a:srgbClr val="FF0000"/>
                </a:solidFill>
              </a:rPr>
              <a:t>.</a:t>
            </a:r>
            <a:r>
              <a:rPr lang="ja-JP" altLang="en-US" dirty="0" smtClean="0">
                <a:solidFill>
                  <a:srgbClr val="FF0000"/>
                </a:solidFill>
              </a:rPr>
              <a:t>２４１７６６Ｍｐａ</a:t>
            </a:r>
            <a:endParaRPr lang="en-US" altLang="ja-JP" dirty="0" smtClean="0">
              <a:solidFill>
                <a:srgbClr val="FF0000"/>
              </a:solidFill>
            </a:endParaRPr>
          </a:p>
          <a:p>
            <a:r>
              <a:rPr lang="ja-JP" altLang="en-US" dirty="0" smtClean="0"/>
              <a:t>　　　（</a:t>
            </a:r>
            <a:r>
              <a:rPr lang="ja-JP" altLang="en-US" dirty="0" smtClean="0">
                <a:solidFill>
                  <a:srgbClr val="FF0000"/>
                </a:solidFill>
              </a:rPr>
              <a:t>水頭１０ｍで約０．１ＭＰａ</a:t>
            </a:r>
            <a:r>
              <a:rPr lang="ja-JP" altLang="en-US" dirty="0" smtClean="0"/>
              <a:t>と覚える。）</a:t>
            </a:r>
            <a:endParaRPr lang="en-US" altLang="ja-JP" dirty="0"/>
          </a:p>
          <a:p>
            <a:endParaRPr lang="en-US" altLang="ja-JP" dirty="0" smtClean="0"/>
          </a:p>
          <a:p>
            <a:r>
              <a:rPr lang="ja-JP" altLang="en-US" dirty="0" smtClean="0"/>
              <a:t>　５　給水管の断面積は３</a:t>
            </a:r>
            <a:r>
              <a:rPr lang="en-US" altLang="ja-JP" dirty="0" smtClean="0"/>
              <a:t>.</a:t>
            </a:r>
            <a:r>
              <a:rPr lang="ja-JP" altLang="en-US" dirty="0" smtClean="0"/>
              <a:t>１４／４</a:t>
            </a:r>
            <a:r>
              <a:rPr lang="en-US" altLang="ja-JP" dirty="0" smtClean="0"/>
              <a:t>×</a:t>
            </a:r>
            <a:r>
              <a:rPr lang="ja-JP" altLang="en-US" dirty="0" smtClean="0"/>
              <a:t>２０</a:t>
            </a:r>
            <a:r>
              <a:rPr lang="en-US" altLang="ja-JP" dirty="0" smtClean="0"/>
              <a:t>×</a:t>
            </a:r>
            <a:r>
              <a:rPr lang="ja-JP" altLang="en-US" dirty="0" smtClean="0"/>
              <a:t>２０＝３１４平方ｍｍ＝０</a:t>
            </a:r>
            <a:r>
              <a:rPr lang="en-US" altLang="ja-JP" dirty="0" smtClean="0"/>
              <a:t>.</a:t>
            </a:r>
            <a:r>
              <a:rPr lang="ja-JP" altLang="en-US" dirty="0" smtClean="0"/>
              <a:t>０００３１４㎡</a:t>
            </a:r>
            <a:endParaRPr lang="en-US" altLang="ja-JP" dirty="0" smtClean="0"/>
          </a:p>
          <a:p>
            <a:r>
              <a:rPr lang="ja-JP" altLang="en-US" dirty="0"/>
              <a:t>　</a:t>
            </a:r>
            <a:r>
              <a:rPr lang="ja-JP" altLang="en-US" dirty="0" smtClean="0"/>
              <a:t>　　流量０</a:t>
            </a:r>
            <a:r>
              <a:rPr lang="en-US" altLang="ja-JP" dirty="0" smtClean="0"/>
              <a:t>.</a:t>
            </a:r>
            <a:r>
              <a:rPr lang="ja-JP" altLang="en-US" dirty="0" smtClean="0"/>
              <a:t>０００３</a:t>
            </a:r>
            <a:r>
              <a:rPr lang="ja-JP" altLang="en-US" dirty="0"/>
              <a:t>㎥</a:t>
            </a:r>
            <a:r>
              <a:rPr lang="ja-JP" altLang="en-US" dirty="0" smtClean="0"/>
              <a:t>／秒</a:t>
            </a:r>
            <a:r>
              <a:rPr lang="en-US" altLang="ja-JP" dirty="0" smtClean="0"/>
              <a:t>÷</a:t>
            </a:r>
            <a:r>
              <a:rPr lang="ja-JP" altLang="en-US" dirty="0" smtClean="0"/>
              <a:t>０</a:t>
            </a:r>
            <a:r>
              <a:rPr lang="en-US" altLang="ja-JP" dirty="0" smtClean="0"/>
              <a:t>.</a:t>
            </a:r>
            <a:r>
              <a:rPr lang="ja-JP" altLang="en-US" dirty="0" smtClean="0"/>
              <a:t>０００３１４㎡≒</a:t>
            </a:r>
            <a:r>
              <a:rPr lang="ja-JP" altLang="en-US" dirty="0" smtClean="0">
                <a:solidFill>
                  <a:srgbClr val="FF0000"/>
                </a:solidFill>
              </a:rPr>
              <a:t>０</a:t>
            </a:r>
            <a:r>
              <a:rPr lang="en-US" altLang="ja-JP" dirty="0" smtClean="0">
                <a:solidFill>
                  <a:srgbClr val="FF0000"/>
                </a:solidFill>
              </a:rPr>
              <a:t>.</a:t>
            </a:r>
            <a:r>
              <a:rPr lang="ja-JP" altLang="en-US" dirty="0" smtClean="0">
                <a:solidFill>
                  <a:srgbClr val="FF0000"/>
                </a:solidFill>
              </a:rPr>
              <a:t>９５５ｍ／秒</a:t>
            </a:r>
            <a:endParaRPr lang="en-US" altLang="ja-JP" dirty="0" smtClean="0">
              <a:solidFill>
                <a:srgbClr val="FF0000"/>
              </a:solidFill>
            </a:endParaRPr>
          </a:p>
          <a:p>
            <a:r>
              <a:rPr lang="ja-JP" altLang="en-US" dirty="0" smtClean="0"/>
              <a:t>　　　（流量</a:t>
            </a:r>
            <a:r>
              <a:rPr lang="en-US" altLang="ja-JP" dirty="0" smtClean="0"/>
              <a:t>÷</a:t>
            </a:r>
            <a:r>
              <a:rPr lang="ja-JP" altLang="en-US" dirty="0" smtClean="0"/>
              <a:t>断面積＝流速の関係式を利用する。）</a:t>
            </a:r>
            <a:endParaRPr lang="en-US" altLang="ja-JP" dirty="0" smtClean="0"/>
          </a:p>
        </p:txBody>
      </p:sp>
      <p:pic>
        <p:nvPicPr>
          <p:cNvPr id="4" name="図 3"/>
          <p:cNvPicPr>
            <a:picLocks noChangeAspect="1"/>
          </p:cNvPicPr>
          <p:nvPr/>
        </p:nvPicPr>
        <p:blipFill>
          <a:blip r:embed="rId2"/>
          <a:stretch>
            <a:fillRect/>
          </a:stretch>
        </p:blipFill>
        <p:spPr>
          <a:xfrm>
            <a:off x="7020594" y="2328465"/>
            <a:ext cx="3889068" cy="2025971"/>
          </a:xfrm>
          <a:prstGeom prst="rect">
            <a:avLst/>
          </a:prstGeom>
        </p:spPr>
      </p:pic>
    </p:spTree>
    <p:extLst>
      <p:ext uri="{BB962C8B-B14F-4D97-AF65-F5344CB8AC3E}">
        <p14:creationId xmlns:p14="http://schemas.microsoft.com/office/powerpoint/2010/main" val="196854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15</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６</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給水装置工事事務論</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4801314"/>
          </a:xfrm>
          <a:prstGeom prst="rect">
            <a:avLst/>
          </a:prstGeom>
          <a:noFill/>
        </p:spPr>
        <p:txBody>
          <a:bodyPr wrap="square" rtlCol="0">
            <a:spAutoFit/>
          </a:bodyPr>
          <a:lstStyle/>
          <a:p>
            <a:r>
              <a:rPr lang="ja-JP" altLang="en-US" b="1" dirty="0" smtClean="0"/>
              <a:t>〇指定給水装置工事事業者の事業運営の基準</a:t>
            </a:r>
            <a:endParaRPr lang="en-US" altLang="ja-JP" b="1" dirty="0" smtClean="0"/>
          </a:p>
          <a:p>
            <a:r>
              <a:rPr lang="ja-JP" altLang="en-US" b="1" dirty="0"/>
              <a:t>　①</a:t>
            </a:r>
            <a:r>
              <a:rPr lang="ja-JP" altLang="en-US" b="1" dirty="0" smtClean="0"/>
              <a:t>給水装置工事ごとに、給水装置工事主任技術者の職務を行う者を指名すること。</a:t>
            </a:r>
            <a:endParaRPr lang="en-US" altLang="ja-JP" b="1" dirty="0" smtClean="0"/>
          </a:p>
          <a:p>
            <a:r>
              <a:rPr lang="ja-JP" altLang="en-US" b="1" dirty="0"/>
              <a:t>　</a:t>
            </a:r>
            <a:r>
              <a:rPr lang="ja-JP" altLang="en-US" b="1" dirty="0" smtClean="0"/>
              <a:t>②配水管から分岐して給水管を設ける工事及び給水装置の配水管への取付口から水道メーター</a:t>
            </a:r>
            <a:r>
              <a:rPr lang="ja-JP" altLang="en-US" b="1" dirty="0" err="1" smtClean="0"/>
              <a:t>ま</a:t>
            </a:r>
            <a:endParaRPr lang="en-US" altLang="ja-JP" b="1" dirty="0" smtClean="0"/>
          </a:p>
          <a:p>
            <a:r>
              <a:rPr lang="ja-JP" altLang="en-US" b="1" dirty="0"/>
              <a:t>　</a:t>
            </a:r>
            <a:r>
              <a:rPr lang="ja-JP" altLang="en-US" b="1" dirty="0" smtClean="0"/>
              <a:t>　での工事を施工する場合、適切に作業を行うことができる技能を有する者を従事又は監督させ</a:t>
            </a:r>
            <a:endParaRPr lang="en-US" altLang="ja-JP" b="1" dirty="0" smtClean="0"/>
          </a:p>
          <a:p>
            <a:r>
              <a:rPr lang="ja-JP" altLang="en-US" b="1" dirty="0"/>
              <a:t>　</a:t>
            </a:r>
            <a:r>
              <a:rPr lang="ja-JP" altLang="en-US" b="1" dirty="0" smtClean="0"/>
              <a:t>　ること。</a:t>
            </a:r>
            <a:endParaRPr lang="en-US" altLang="ja-JP" b="1" dirty="0" smtClean="0"/>
          </a:p>
          <a:p>
            <a:r>
              <a:rPr lang="ja-JP" altLang="en-US" b="1" dirty="0"/>
              <a:t>　</a:t>
            </a:r>
            <a:r>
              <a:rPr lang="ja-JP" altLang="en-US" b="1" dirty="0" smtClean="0"/>
              <a:t>③水道事業者の承認を受けた工法、工期等の条件に適合するよう工事を施行すること。</a:t>
            </a:r>
            <a:endParaRPr lang="en-US" altLang="ja-JP" b="1" dirty="0" smtClean="0"/>
          </a:p>
          <a:p>
            <a:r>
              <a:rPr lang="ja-JP" altLang="en-US" b="1" dirty="0"/>
              <a:t>　</a:t>
            </a:r>
            <a:r>
              <a:rPr lang="ja-JP" altLang="en-US" b="1" dirty="0" smtClean="0"/>
              <a:t>④給水装置工事主任技術者やその他の工事従事者の施工技術の向上のため、研修の機会を確保す</a:t>
            </a:r>
            <a:endParaRPr lang="en-US" altLang="ja-JP" b="1" dirty="0" smtClean="0"/>
          </a:p>
          <a:p>
            <a:r>
              <a:rPr lang="ja-JP" altLang="en-US" b="1" dirty="0"/>
              <a:t>　</a:t>
            </a:r>
            <a:r>
              <a:rPr lang="ja-JP" altLang="en-US" b="1" dirty="0" smtClean="0"/>
              <a:t>　</a:t>
            </a:r>
            <a:r>
              <a:rPr lang="ja-JP" altLang="en-US" b="1" dirty="0" err="1" smtClean="0"/>
              <a:t>るよう</a:t>
            </a:r>
            <a:r>
              <a:rPr lang="ja-JP" altLang="en-US" b="1" dirty="0" smtClean="0"/>
              <a:t>努めること。</a:t>
            </a:r>
            <a:endParaRPr lang="en-US" altLang="ja-JP" b="1" dirty="0" smtClean="0"/>
          </a:p>
          <a:p>
            <a:r>
              <a:rPr lang="ja-JP" altLang="en-US" b="1" dirty="0"/>
              <a:t>　</a:t>
            </a:r>
            <a:r>
              <a:rPr lang="ja-JP" altLang="en-US" b="1" dirty="0" smtClean="0"/>
              <a:t>⑤水道法施行令第６条に規定する構造及び材質の基準に適合しない給水装置を設置したり、給水</a:t>
            </a:r>
            <a:endParaRPr lang="en-US" altLang="ja-JP" b="1" dirty="0" smtClean="0"/>
          </a:p>
          <a:p>
            <a:r>
              <a:rPr lang="ja-JP" altLang="en-US" b="1" dirty="0"/>
              <a:t>　</a:t>
            </a:r>
            <a:r>
              <a:rPr lang="ja-JP" altLang="en-US" b="1" dirty="0" smtClean="0"/>
              <a:t>　管の加工や接合等に適さない機械器具を使用したりしないこと。</a:t>
            </a:r>
            <a:endParaRPr lang="en-US" altLang="ja-JP" b="1" dirty="0" smtClean="0"/>
          </a:p>
          <a:p>
            <a:r>
              <a:rPr lang="ja-JP" altLang="en-US" b="1" dirty="0" smtClean="0"/>
              <a:t>　⑥工事ごとに、指名した給水装置工事主任技術者に所定の事項に関する記録を作成させ、３年間</a:t>
            </a:r>
            <a:endParaRPr lang="en-US" altLang="ja-JP" b="1" dirty="0" smtClean="0"/>
          </a:p>
          <a:p>
            <a:r>
              <a:rPr lang="ja-JP" altLang="en-US" b="1" dirty="0"/>
              <a:t>　</a:t>
            </a:r>
            <a:r>
              <a:rPr lang="ja-JP" altLang="en-US" b="1" dirty="0" smtClean="0"/>
              <a:t>　保管すること。</a:t>
            </a:r>
            <a:endParaRPr lang="en-US" altLang="ja-JP" b="1" dirty="0" smtClean="0"/>
          </a:p>
          <a:p>
            <a:r>
              <a:rPr lang="ja-JP" altLang="en-US" b="1" dirty="0"/>
              <a:t>〇構造及び材料の基準適合性の証明方法</a:t>
            </a:r>
            <a:r>
              <a:rPr lang="ja-JP" altLang="en-US" b="1" dirty="0" smtClean="0"/>
              <a:t>は製造</a:t>
            </a:r>
            <a:r>
              <a:rPr lang="ja-JP" altLang="en-US" b="1" dirty="0"/>
              <a:t>業者等による自己認証が</a:t>
            </a:r>
            <a:r>
              <a:rPr lang="ja-JP" altLang="en-US" b="1" dirty="0" smtClean="0"/>
              <a:t>基本となるが、信頼</a:t>
            </a:r>
            <a:r>
              <a:rPr lang="ja-JP" altLang="en-US" b="1" dirty="0"/>
              <a:t>を</a:t>
            </a:r>
            <a:r>
              <a:rPr lang="ja-JP" altLang="en-US" b="1" dirty="0" smtClean="0"/>
              <a:t>得る</a:t>
            </a:r>
            <a:endParaRPr lang="en-US" altLang="ja-JP" b="1" dirty="0" smtClean="0"/>
          </a:p>
          <a:p>
            <a:r>
              <a:rPr lang="ja-JP" altLang="en-US" b="1" dirty="0"/>
              <a:t>　</a:t>
            </a:r>
            <a:r>
              <a:rPr lang="ja-JP" altLang="en-US" b="1" dirty="0" smtClean="0"/>
              <a:t>ために第三者</a:t>
            </a:r>
            <a:r>
              <a:rPr lang="ja-JP" altLang="en-US" b="1" dirty="0"/>
              <a:t>認証を受けている給水</a:t>
            </a:r>
            <a:r>
              <a:rPr lang="ja-JP" altLang="en-US" b="1" dirty="0" smtClean="0"/>
              <a:t>用具も多い。</a:t>
            </a:r>
            <a:endParaRPr lang="en-US" altLang="ja-JP" b="1" dirty="0" smtClean="0"/>
          </a:p>
          <a:p>
            <a:r>
              <a:rPr lang="ja-JP" altLang="en-US" b="1" dirty="0" smtClean="0"/>
              <a:t>〇基準適合品は、各団体のホームページから検索できる。</a:t>
            </a:r>
            <a:endParaRPr lang="en-US" altLang="ja-JP" b="1" dirty="0" smtClean="0"/>
          </a:p>
          <a:p>
            <a:r>
              <a:rPr lang="ja-JP" altLang="en-US" b="1" dirty="0"/>
              <a:t>　</a:t>
            </a:r>
            <a:r>
              <a:rPr lang="ja-JP" altLang="en-US" b="1" dirty="0" smtClean="0"/>
              <a:t>厚生労働省給水装置データベース、日本水道協会（</a:t>
            </a:r>
            <a:r>
              <a:rPr lang="en-US" altLang="ja-JP" b="1" dirty="0" smtClean="0"/>
              <a:t>JWWA</a:t>
            </a:r>
            <a:r>
              <a:rPr lang="ja-JP" altLang="en-US" b="1" dirty="0" smtClean="0"/>
              <a:t>）、日本燃焼機器検査協会（</a:t>
            </a:r>
            <a:r>
              <a:rPr lang="en-US" altLang="ja-JP" b="1" dirty="0" smtClean="0"/>
              <a:t>JHIA</a:t>
            </a:r>
            <a:r>
              <a:rPr lang="ja-JP" altLang="en-US" b="1" dirty="0" smtClean="0"/>
              <a:t>）、</a:t>
            </a:r>
            <a:endParaRPr lang="en-US" altLang="ja-JP" b="1" dirty="0" smtClean="0"/>
          </a:p>
          <a:p>
            <a:r>
              <a:rPr lang="ja-JP" altLang="en-US" b="1" dirty="0"/>
              <a:t>　</a:t>
            </a:r>
            <a:r>
              <a:rPr lang="ja-JP" altLang="en-US" b="1" dirty="0" smtClean="0"/>
              <a:t>日本ガス機器検査協会（</a:t>
            </a:r>
            <a:r>
              <a:rPr lang="en-US" altLang="ja-JP" b="1" dirty="0" smtClean="0"/>
              <a:t>JIA</a:t>
            </a:r>
            <a:r>
              <a:rPr lang="ja-JP" altLang="en-US" b="1" dirty="0" smtClean="0"/>
              <a:t>）、電気安全環境研究所（</a:t>
            </a:r>
            <a:r>
              <a:rPr lang="en-US" altLang="ja-JP" b="1" dirty="0" smtClean="0"/>
              <a:t>JET</a:t>
            </a:r>
            <a:r>
              <a:rPr lang="ja-JP" altLang="en-US" b="1" dirty="0" smtClean="0"/>
              <a:t>）</a:t>
            </a:r>
            <a:endParaRPr lang="en-US" altLang="ja-JP" b="1" dirty="0"/>
          </a:p>
        </p:txBody>
      </p:sp>
    </p:spTree>
    <p:extLst>
      <p:ext uri="{BB962C8B-B14F-4D97-AF65-F5344CB8AC3E}">
        <p14:creationId xmlns:p14="http://schemas.microsoft.com/office/powerpoint/2010/main" val="912268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16</a:t>
            </a:r>
            <a:endParaRPr kumimoji="1" lang="ja-JP" altLang="en-US" dirty="0"/>
          </a:p>
        </p:txBody>
      </p:sp>
      <p:sp>
        <p:nvSpPr>
          <p:cNvPr id="8" name="テキスト ボックス 7"/>
          <p:cNvSpPr txBox="1"/>
          <p:nvPr/>
        </p:nvSpPr>
        <p:spPr>
          <a:xfrm>
            <a:off x="1018903" y="541828"/>
            <a:ext cx="10465526" cy="2862322"/>
          </a:xfrm>
          <a:prstGeom prst="rect">
            <a:avLst/>
          </a:prstGeom>
          <a:noFill/>
        </p:spPr>
        <p:txBody>
          <a:bodyPr wrap="square" rtlCol="0">
            <a:spAutoFit/>
          </a:bodyPr>
          <a:lstStyle/>
          <a:p>
            <a:r>
              <a:rPr lang="ja-JP" altLang="en-US" b="1" dirty="0" smtClean="0"/>
              <a:t>〇給水装置工事主任技術者は、給水工事技術の要として、次の重要な役割を担う。</a:t>
            </a:r>
            <a:endParaRPr lang="en-US" altLang="ja-JP" b="1" dirty="0" smtClean="0"/>
          </a:p>
          <a:p>
            <a:r>
              <a:rPr lang="ja-JP" altLang="en-US" b="1" dirty="0"/>
              <a:t>　①</a:t>
            </a:r>
            <a:r>
              <a:rPr lang="ja-JP" altLang="en-US" b="1" dirty="0" smtClean="0"/>
              <a:t>給水装置工事に関する技術上の管理</a:t>
            </a:r>
            <a:endParaRPr lang="en-US" altLang="ja-JP" b="1" dirty="0" smtClean="0"/>
          </a:p>
          <a:p>
            <a:r>
              <a:rPr lang="ja-JP" altLang="en-US" b="1" dirty="0"/>
              <a:t>　②</a:t>
            </a:r>
            <a:r>
              <a:rPr lang="ja-JP" altLang="en-US" b="1" dirty="0" smtClean="0"/>
              <a:t>給水装置工事に従事する者の技術上の指導監督</a:t>
            </a:r>
            <a:endParaRPr lang="en-US" altLang="ja-JP" b="1" dirty="0" smtClean="0"/>
          </a:p>
          <a:p>
            <a:r>
              <a:rPr lang="ja-JP" altLang="en-US" b="1" dirty="0"/>
              <a:t>　③</a:t>
            </a:r>
            <a:r>
              <a:rPr lang="ja-JP" altLang="en-US" b="1" dirty="0" smtClean="0"/>
              <a:t>給水装置の構造及び材質の基準に適合していることの確認</a:t>
            </a:r>
            <a:endParaRPr lang="en-US" altLang="ja-JP" b="1" dirty="0" smtClean="0"/>
          </a:p>
          <a:p>
            <a:r>
              <a:rPr lang="ja-JP" altLang="en-US" b="1" dirty="0"/>
              <a:t>　④</a:t>
            </a:r>
            <a:r>
              <a:rPr lang="ja-JP" altLang="en-US" b="1" dirty="0" smtClean="0"/>
              <a:t>工事に関する水道事業者との連絡調整</a:t>
            </a:r>
            <a:endParaRPr lang="en-US" altLang="ja-JP" b="1" dirty="0" smtClean="0"/>
          </a:p>
          <a:p>
            <a:r>
              <a:rPr lang="ja-JP" altLang="en-US" b="1" dirty="0"/>
              <a:t>　</a:t>
            </a:r>
            <a:r>
              <a:rPr lang="ja-JP" altLang="en-US" b="1" dirty="0" smtClean="0"/>
              <a:t>　・配水管から分岐して給水管を設ける工事における配水管の位置の確認に関する連絡調整</a:t>
            </a:r>
            <a:endParaRPr lang="en-US" altLang="ja-JP" b="1" dirty="0" smtClean="0"/>
          </a:p>
          <a:p>
            <a:r>
              <a:rPr lang="ja-JP" altLang="en-US" b="1" dirty="0"/>
              <a:t>　</a:t>
            </a:r>
            <a:r>
              <a:rPr lang="ja-JP" altLang="en-US" b="1" dirty="0" smtClean="0"/>
              <a:t>　・配水管</a:t>
            </a:r>
            <a:r>
              <a:rPr lang="ja-JP" altLang="en-US" b="1" dirty="0"/>
              <a:t>から分岐して給水管を設ける</a:t>
            </a:r>
            <a:r>
              <a:rPr lang="ja-JP" altLang="en-US" b="1" dirty="0" smtClean="0"/>
              <a:t>工事及び給水装置の配水管への取付口から水道メーター</a:t>
            </a:r>
            <a:endParaRPr lang="en-US" altLang="ja-JP" b="1" dirty="0" smtClean="0"/>
          </a:p>
          <a:p>
            <a:r>
              <a:rPr lang="ja-JP" altLang="en-US" b="1" dirty="0"/>
              <a:t>　</a:t>
            </a:r>
            <a:r>
              <a:rPr lang="ja-JP" altLang="en-US" b="1" dirty="0" smtClean="0"/>
              <a:t>　　までの工事に係る工法、工期等の工事上の条件に関する連絡調整</a:t>
            </a:r>
            <a:endParaRPr lang="en-US" altLang="ja-JP" b="1" dirty="0" smtClean="0"/>
          </a:p>
          <a:p>
            <a:r>
              <a:rPr lang="ja-JP" altLang="en-US" b="1" dirty="0" smtClean="0"/>
              <a:t>　　・給水装置工事を完了した旨の連絡</a:t>
            </a:r>
            <a:endParaRPr lang="en-US" altLang="ja-JP" b="1" dirty="0" smtClean="0"/>
          </a:p>
          <a:p>
            <a:r>
              <a:rPr lang="ja-JP" altLang="en-US" b="1" dirty="0" smtClean="0"/>
              <a:t>〇指定給水装置工事事業者と水道事業者の関係</a:t>
            </a:r>
            <a:endParaRPr lang="en-US" altLang="ja-JP" b="1" dirty="0"/>
          </a:p>
        </p:txBody>
      </p:sp>
      <p:sp>
        <p:nvSpPr>
          <p:cNvPr id="9" name="テキスト ボックス 8"/>
          <p:cNvSpPr txBox="1"/>
          <p:nvPr/>
        </p:nvSpPr>
        <p:spPr>
          <a:xfrm>
            <a:off x="7155599" y="2864015"/>
            <a:ext cx="4198201" cy="1477328"/>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r>
              <a:rPr lang="ja-JP" altLang="en-US" dirty="0" smtClean="0"/>
              <a:t>　施主から海外製の給水　</a:t>
            </a:r>
            <a:endParaRPr lang="en-US" altLang="ja-JP" dirty="0" smtClean="0"/>
          </a:p>
          <a:p>
            <a:r>
              <a:rPr lang="ja-JP" altLang="en-US" dirty="0" smtClean="0"/>
              <a:t>　栓を使用したいと希望があったが、</a:t>
            </a:r>
            <a:endParaRPr lang="en-US" altLang="ja-JP" dirty="0" smtClean="0"/>
          </a:p>
          <a:p>
            <a:r>
              <a:rPr lang="ja-JP" altLang="en-US" dirty="0"/>
              <a:t>　</a:t>
            </a:r>
            <a:r>
              <a:rPr lang="ja-JP" altLang="en-US" dirty="0" smtClean="0"/>
              <a:t>日本製ものしか使用できないので、　</a:t>
            </a:r>
            <a:endParaRPr lang="en-US" altLang="ja-JP" dirty="0" smtClean="0"/>
          </a:p>
          <a:p>
            <a:r>
              <a:rPr lang="ja-JP" altLang="en-US" dirty="0"/>
              <a:t>　</a:t>
            </a:r>
            <a:r>
              <a:rPr lang="ja-JP" altLang="en-US" dirty="0" smtClean="0"/>
              <a:t>断った。</a:t>
            </a:r>
            <a:endParaRPr lang="en-US" altLang="ja-JP" dirty="0" smtClean="0"/>
          </a:p>
          <a:p>
            <a:r>
              <a:rPr lang="ja-JP" altLang="en-US" dirty="0" smtClean="0"/>
              <a:t>　　①正しい　②誤り</a:t>
            </a:r>
          </a:p>
        </p:txBody>
      </p:sp>
      <p:sp>
        <p:nvSpPr>
          <p:cNvPr id="10" name="テキスト ボックス 9"/>
          <p:cNvSpPr txBox="1"/>
          <p:nvPr/>
        </p:nvSpPr>
        <p:spPr>
          <a:xfrm>
            <a:off x="7155598" y="4487960"/>
            <a:ext cx="4198201" cy="1477328"/>
          </a:xfrm>
          <a:prstGeom prst="rect">
            <a:avLst/>
          </a:prstGeom>
          <a:noFill/>
          <a:ln w="19050">
            <a:solidFill>
              <a:srgbClr val="00B050"/>
            </a:solidFill>
            <a:prstDash val="solid"/>
          </a:ln>
        </p:spPr>
        <p:txBody>
          <a:bodyPr wrap="square" rtlCol="0">
            <a:spAutoFit/>
          </a:bodyPr>
          <a:lstStyle/>
          <a:p>
            <a:r>
              <a:rPr kumimoji="1" lang="en-US" altLang="ja-JP" dirty="0" smtClean="0"/>
              <a:t>【</a:t>
            </a:r>
            <a:r>
              <a:rPr lang="ja-JP" altLang="en-US" dirty="0"/>
              <a:t>答</a:t>
            </a:r>
            <a:r>
              <a:rPr lang="ja-JP" altLang="en-US" dirty="0" smtClean="0"/>
              <a:t>え</a:t>
            </a:r>
            <a:r>
              <a:rPr lang="en-US" altLang="ja-JP" dirty="0" smtClean="0"/>
              <a:t>】</a:t>
            </a:r>
            <a:r>
              <a:rPr lang="ja-JP" altLang="en-US" dirty="0" smtClean="0"/>
              <a:t>　②誤り　給水装置工事主任</a:t>
            </a:r>
            <a:endParaRPr lang="en-US" altLang="ja-JP" dirty="0" smtClean="0"/>
          </a:p>
          <a:p>
            <a:r>
              <a:rPr lang="ja-JP" altLang="en-US" dirty="0"/>
              <a:t>　</a:t>
            </a:r>
            <a:r>
              <a:rPr lang="ja-JP" altLang="en-US" dirty="0" smtClean="0"/>
              <a:t>技術者が製造元や輸入元から資料を</a:t>
            </a:r>
            <a:endParaRPr lang="en-US" altLang="ja-JP" dirty="0" smtClean="0"/>
          </a:p>
          <a:p>
            <a:r>
              <a:rPr lang="ja-JP" altLang="en-US" dirty="0"/>
              <a:t>　入手</a:t>
            </a:r>
            <a:r>
              <a:rPr lang="ja-JP" altLang="en-US" dirty="0" smtClean="0"/>
              <a:t>し、基準を満たしていることが</a:t>
            </a:r>
            <a:endParaRPr lang="en-US" altLang="ja-JP" dirty="0" smtClean="0"/>
          </a:p>
          <a:p>
            <a:r>
              <a:rPr lang="ja-JP" altLang="en-US" dirty="0"/>
              <a:t>　</a:t>
            </a:r>
            <a:r>
              <a:rPr lang="ja-JP" altLang="en-US" dirty="0" smtClean="0"/>
              <a:t>確認できれば、使用することができ</a:t>
            </a:r>
            <a:endParaRPr lang="en-US" altLang="ja-JP" dirty="0" smtClean="0"/>
          </a:p>
          <a:p>
            <a:r>
              <a:rPr lang="ja-JP" altLang="en-US" dirty="0"/>
              <a:t>　</a:t>
            </a:r>
            <a:r>
              <a:rPr lang="ja-JP" altLang="en-US" dirty="0" smtClean="0"/>
              <a:t>る。</a:t>
            </a:r>
            <a:r>
              <a:rPr lang="ja-JP" altLang="en-US" dirty="0"/>
              <a:t>　</a:t>
            </a:r>
            <a:endParaRPr lang="en-US" altLang="ja-JP" dirty="0" smtClean="0"/>
          </a:p>
        </p:txBody>
      </p:sp>
      <p:sp>
        <p:nvSpPr>
          <p:cNvPr id="4" name="テキスト ボックス 3"/>
          <p:cNvSpPr txBox="1"/>
          <p:nvPr/>
        </p:nvSpPr>
        <p:spPr>
          <a:xfrm>
            <a:off x="1375310" y="3417197"/>
            <a:ext cx="430887" cy="2462078"/>
          </a:xfrm>
          <a:prstGeom prst="rect">
            <a:avLst/>
          </a:prstGeom>
          <a:solidFill>
            <a:schemeClr val="accent2">
              <a:lumMod val="60000"/>
              <a:lumOff val="40000"/>
            </a:schemeClr>
          </a:solidFill>
        </p:spPr>
        <p:txBody>
          <a:bodyPr vert="eaVert" wrap="square" rtlCol="0" anchor="ctr">
            <a:spAutoFit/>
          </a:bodyPr>
          <a:lstStyle/>
          <a:p>
            <a:pPr algn="ctr"/>
            <a:r>
              <a:rPr kumimoji="1" lang="ja-JP" altLang="en-US" sz="1600" b="1" dirty="0" smtClean="0"/>
              <a:t>指定給水装置工事事業者</a:t>
            </a:r>
            <a:endParaRPr kumimoji="1" lang="ja-JP" altLang="en-US" sz="1600" b="1" dirty="0"/>
          </a:p>
        </p:txBody>
      </p:sp>
      <p:sp>
        <p:nvSpPr>
          <p:cNvPr id="11" name="テキスト ボックス 10"/>
          <p:cNvSpPr txBox="1"/>
          <p:nvPr/>
        </p:nvSpPr>
        <p:spPr>
          <a:xfrm>
            <a:off x="2215795" y="3423334"/>
            <a:ext cx="3792249" cy="1077218"/>
          </a:xfrm>
          <a:prstGeom prst="rect">
            <a:avLst/>
          </a:prstGeom>
          <a:solidFill>
            <a:schemeClr val="accent2">
              <a:lumMod val="60000"/>
              <a:lumOff val="40000"/>
            </a:schemeClr>
          </a:solidFill>
        </p:spPr>
        <p:txBody>
          <a:bodyPr wrap="square" rtlCol="0">
            <a:spAutoFit/>
          </a:bodyPr>
          <a:lstStyle/>
          <a:p>
            <a:r>
              <a:rPr lang="ja-JP" altLang="en-US" sz="1600" b="1" dirty="0" smtClean="0"/>
              <a:t>給水装置工事主任技術者の選任・届出</a:t>
            </a:r>
            <a:endParaRPr lang="en-US" altLang="ja-JP" sz="1600" b="1" dirty="0" smtClean="0"/>
          </a:p>
          <a:p>
            <a:r>
              <a:rPr kumimoji="1" lang="ja-JP" altLang="en-US" sz="1600" b="1" dirty="0" smtClean="0"/>
              <a:t>事業</a:t>
            </a:r>
            <a:r>
              <a:rPr lang="ja-JP" altLang="en-US" sz="1600" b="1" dirty="0" smtClean="0"/>
              <a:t>に関する変更・休止廃止の届出</a:t>
            </a:r>
            <a:endParaRPr lang="en-US" altLang="ja-JP" sz="1600" b="1" dirty="0" smtClean="0"/>
          </a:p>
          <a:p>
            <a:r>
              <a:rPr kumimoji="1" lang="ja-JP" altLang="en-US" sz="1600" b="1" dirty="0" smtClean="0"/>
              <a:t>事業の運営基準に従った事業の運営</a:t>
            </a:r>
            <a:endParaRPr kumimoji="1" lang="en-US" altLang="ja-JP" sz="1600" b="1" dirty="0" smtClean="0"/>
          </a:p>
          <a:p>
            <a:r>
              <a:rPr lang="ja-JP" altLang="en-US" sz="1600" b="1" dirty="0" smtClean="0"/>
              <a:t>指定の更新申請（５年ごと）</a:t>
            </a:r>
            <a:endParaRPr kumimoji="1" lang="ja-JP" altLang="en-US" sz="1600" b="1" dirty="0"/>
          </a:p>
        </p:txBody>
      </p:sp>
      <p:sp>
        <p:nvSpPr>
          <p:cNvPr id="12" name="右矢印 11"/>
          <p:cNvSpPr/>
          <p:nvPr/>
        </p:nvSpPr>
        <p:spPr>
          <a:xfrm>
            <a:off x="1833749" y="3801208"/>
            <a:ext cx="355009" cy="302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98415" y="3412287"/>
            <a:ext cx="430887" cy="2471898"/>
          </a:xfrm>
          <a:prstGeom prst="rect">
            <a:avLst/>
          </a:prstGeom>
          <a:solidFill>
            <a:schemeClr val="accent2">
              <a:lumMod val="60000"/>
              <a:lumOff val="40000"/>
            </a:schemeClr>
          </a:solidFill>
        </p:spPr>
        <p:txBody>
          <a:bodyPr vert="eaVert" wrap="square" rtlCol="0" anchor="ctr">
            <a:spAutoFit/>
          </a:bodyPr>
          <a:lstStyle/>
          <a:p>
            <a:pPr algn="ctr"/>
            <a:r>
              <a:rPr lang="ja-JP" altLang="en-US" sz="1600" b="1" dirty="0"/>
              <a:t>水道</a:t>
            </a:r>
            <a:r>
              <a:rPr kumimoji="1" lang="ja-JP" altLang="en-US" sz="1600" b="1" dirty="0" smtClean="0"/>
              <a:t>業者（市町村など）</a:t>
            </a:r>
            <a:endParaRPr kumimoji="1" lang="ja-JP" altLang="en-US" sz="1600" b="1" dirty="0"/>
          </a:p>
        </p:txBody>
      </p:sp>
      <p:sp>
        <p:nvSpPr>
          <p:cNvPr id="14" name="テキスト ボックス 13"/>
          <p:cNvSpPr txBox="1"/>
          <p:nvPr/>
        </p:nvSpPr>
        <p:spPr>
          <a:xfrm>
            <a:off x="2215794" y="4727460"/>
            <a:ext cx="3792249" cy="830997"/>
          </a:xfrm>
          <a:prstGeom prst="rect">
            <a:avLst/>
          </a:prstGeom>
          <a:solidFill>
            <a:schemeClr val="accent6">
              <a:lumMod val="60000"/>
              <a:lumOff val="40000"/>
            </a:schemeClr>
          </a:solidFill>
        </p:spPr>
        <p:txBody>
          <a:bodyPr wrap="square" rtlCol="0">
            <a:spAutoFit/>
          </a:bodyPr>
          <a:lstStyle/>
          <a:p>
            <a:r>
              <a:rPr lang="ja-JP" altLang="en-US" sz="1600" b="1" dirty="0" smtClean="0"/>
              <a:t>給水装置の検査の立会要求</a:t>
            </a:r>
            <a:endParaRPr lang="en-US" altLang="ja-JP" sz="1600" b="1" dirty="0" smtClean="0"/>
          </a:p>
          <a:p>
            <a:r>
              <a:rPr lang="ja-JP" altLang="en-US" sz="1600" b="1" dirty="0" smtClean="0"/>
              <a:t>給水装置工事に関する報告徴収</a:t>
            </a:r>
            <a:endParaRPr lang="en-US" altLang="ja-JP" sz="1600" b="1" dirty="0" smtClean="0"/>
          </a:p>
          <a:p>
            <a:r>
              <a:rPr lang="ja-JP" altLang="en-US" sz="1600" b="1" dirty="0" smtClean="0"/>
              <a:t>指定の更新又は指定の取消</a:t>
            </a:r>
            <a:endParaRPr kumimoji="1" lang="ja-JP" altLang="en-US" sz="1600" b="1" dirty="0"/>
          </a:p>
        </p:txBody>
      </p:sp>
      <p:sp>
        <p:nvSpPr>
          <p:cNvPr id="15" name="右矢印 14"/>
          <p:cNvSpPr/>
          <p:nvPr/>
        </p:nvSpPr>
        <p:spPr>
          <a:xfrm>
            <a:off x="6025726" y="3810800"/>
            <a:ext cx="355009" cy="302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0800000">
            <a:off x="6025725" y="4991815"/>
            <a:ext cx="355009" cy="302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0800000">
            <a:off x="1824393" y="4991815"/>
            <a:ext cx="355009" cy="302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822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17</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７</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給水装置の概要</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1200329"/>
          </a:xfrm>
          <a:prstGeom prst="rect">
            <a:avLst/>
          </a:prstGeom>
          <a:noFill/>
        </p:spPr>
        <p:txBody>
          <a:bodyPr wrap="square" rtlCol="0">
            <a:spAutoFit/>
          </a:bodyPr>
          <a:lstStyle/>
          <a:p>
            <a:r>
              <a:rPr lang="ja-JP" altLang="en-US" b="1" dirty="0" smtClean="0"/>
              <a:t>〇給水装置とは、需要者に給水するために水道事業者の施設した配水管から分岐して設けられた</a:t>
            </a:r>
            <a:r>
              <a:rPr lang="ja-JP" altLang="en-US" b="1" dirty="0" smtClean="0">
                <a:solidFill>
                  <a:srgbClr val="FF0000"/>
                </a:solidFill>
              </a:rPr>
              <a:t>給</a:t>
            </a:r>
            <a:endParaRPr lang="en-US" altLang="ja-JP" b="1" dirty="0">
              <a:solidFill>
                <a:srgbClr val="FF0000"/>
              </a:solidFill>
            </a:endParaRPr>
          </a:p>
          <a:p>
            <a:r>
              <a:rPr lang="ja-JP" altLang="en-US" b="1" dirty="0" smtClean="0">
                <a:solidFill>
                  <a:srgbClr val="FF0000"/>
                </a:solidFill>
              </a:rPr>
              <a:t>　水管及びこれに直結する給水用具</a:t>
            </a:r>
            <a:r>
              <a:rPr lang="ja-JP" altLang="en-US" b="1" dirty="0" smtClean="0"/>
              <a:t>のことをいう。</a:t>
            </a:r>
            <a:endParaRPr lang="en-US" altLang="ja-JP" b="1" dirty="0" smtClean="0"/>
          </a:p>
          <a:p>
            <a:r>
              <a:rPr lang="ja-JP" altLang="en-US" b="1" dirty="0"/>
              <a:t>〇</a:t>
            </a:r>
            <a:r>
              <a:rPr lang="ja-JP" altLang="en-US" b="1" dirty="0" smtClean="0"/>
              <a:t>給水装置工事の費用は、原則として需要者の負担となり、日常の管理責任も需要者にある。</a:t>
            </a:r>
            <a:endParaRPr lang="en-US" altLang="ja-JP" b="1" dirty="0" smtClean="0"/>
          </a:p>
          <a:p>
            <a:r>
              <a:rPr lang="ja-JP" altLang="en-US" b="1" dirty="0" smtClean="0"/>
              <a:t>〇分岐から水圧テストまでの施工、及び止水栓の例は、次のとおり。　</a:t>
            </a:r>
            <a:endParaRPr lang="en-US" altLang="ja-JP" b="1" dirty="0"/>
          </a:p>
        </p:txBody>
      </p:sp>
      <p:pic>
        <p:nvPicPr>
          <p:cNvPr id="3" name="図 2"/>
          <p:cNvPicPr>
            <a:picLocks noChangeAspect="1"/>
          </p:cNvPicPr>
          <p:nvPr/>
        </p:nvPicPr>
        <p:blipFill>
          <a:blip r:embed="rId2"/>
          <a:stretch>
            <a:fillRect/>
          </a:stretch>
        </p:blipFill>
        <p:spPr>
          <a:xfrm>
            <a:off x="1121179" y="2405566"/>
            <a:ext cx="2875750" cy="3122584"/>
          </a:xfrm>
          <a:prstGeom prst="rect">
            <a:avLst/>
          </a:prstGeom>
        </p:spPr>
      </p:pic>
      <p:pic>
        <p:nvPicPr>
          <p:cNvPr id="6" name="図 5"/>
          <p:cNvPicPr>
            <a:picLocks noChangeAspect="1"/>
          </p:cNvPicPr>
          <p:nvPr/>
        </p:nvPicPr>
        <p:blipFill>
          <a:blip r:embed="rId3"/>
          <a:stretch>
            <a:fillRect/>
          </a:stretch>
        </p:blipFill>
        <p:spPr>
          <a:xfrm>
            <a:off x="4370687" y="2419600"/>
            <a:ext cx="2597396" cy="1609843"/>
          </a:xfrm>
          <a:prstGeom prst="rect">
            <a:avLst/>
          </a:prstGeom>
        </p:spPr>
      </p:pic>
      <p:pic>
        <p:nvPicPr>
          <p:cNvPr id="10" name="図 9"/>
          <p:cNvPicPr>
            <a:picLocks noChangeAspect="1"/>
          </p:cNvPicPr>
          <p:nvPr/>
        </p:nvPicPr>
        <p:blipFill>
          <a:blip r:embed="rId4"/>
          <a:stretch>
            <a:fillRect/>
          </a:stretch>
        </p:blipFill>
        <p:spPr>
          <a:xfrm>
            <a:off x="7398560" y="2411882"/>
            <a:ext cx="3843936" cy="1917938"/>
          </a:xfrm>
          <a:prstGeom prst="rect">
            <a:avLst/>
          </a:prstGeom>
        </p:spPr>
      </p:pic>
      <p:sp>
        <p:nvSpPr>
          <p:cNvPr id="11" name="テキスト ボックス 10"/>
          <p:cNvSpPr txBox="1"/>
          <p:nvPr/>
        </p:nvSpPr>
        <p:spPr>
          <a:xfrm>
            <a:off x="1060896" y="5528150"/>
            <a:ext cx="3108960" cy="830997"/>
          </a:xfrm>
          <a:prstGeom prst="rect">
            <a:avLst/>
          </a:prstGeom>
          <a:noFill/>
        </p:spPr>
        <p:txBody>
          <a:bodyPr wrap="square" rtlCol="0">
            <a:spAutoFit/>
          </a:bodyPr>
          <a:lstStyle/>
          <a:p>
            <a:r>
              <a:rPr kumimoji="1" lang="en-US" altLang="ja-JP" sz="1600" b="1" dirty="0" err="1" smtClean="0"/>
              <a:t>HIVPφ</a:t>
            </a:r>
            <a:r>
              <a:rPr lang="ja-JP" altLang="en-US" sz="1600" b="1" dirty="0" smtClean="0"/>
              <a:t>２</a:t>
            </a:r>
            <a:r>
              <a:rPr lang="ja-JP" altLang="en-US" sz="1600" b="1" dirty="0"/>
              <a:t>０</a:t>
            </a:r>
            <a:r>
              <a:rPr kumimoji="1" lang="ja-JP" altLang="en-US" sz="1600" b="1" dirty="0" smtClean="0"/>
              <a:t>ｍｍ給水管の布設</a:t>
            </a:r>
            <a:endParaRPr kumimoji="1" lang="en-US" altLang="ja-JP" sz="1600" b="1" dirty="0" smtClean="0"/>
          </a:p>
          <a:p>
            <a:r>
              <a:rPr lang="ja-JP" altLang="en-US" sz="1600" b="1" dirty="0"/>
              <a:t>腐食防止の</a:t>
            </a:r>
            <a:r>
              <a:rPr lang="ja-JP" altLang="en-US" sz="1600" b="1" dirty="0" smtClean="0"/>
              <a:t>ため、サドル付分水栓をポリエチレンシートで保護</a:t>
            </a:r>
            <a:endParaRPr kumimoji="1" lang="ja-JP" altLang="en-US" sz="1600" b="1" dirty="0" smtClean="0"/>
          </a:p>
        </p:txBody>
      </p:sp>
      <p:sp>
        <p:nvSpPr>
          <p:cNvPr id="12" name="テキスト ボックス 11"/>
          <p:cNvSpPr txBox="1"/>
          <p:nvPr/>
        </p:nvSpPr>
        <p:spPr>
          <a:xfrm>
            <a:off x="4728229" y="4040680"/>
            <a:ext cx="2200068" cy="338554"/>
          </a:xfrm>
          <a:prstGeom prst="rect">
            <a:avLst/>
          </a:prstGeom>
          <a:noFill/>
        </p:spPr>
        <p:txBody>
          <a:bodyPr wrap="square" rtlCol="0">
            <a:spAutoFit/>
          </a:bodyPr>
          <a:lstStyle/>
          <a:p>
            <a:r>
              <a:rPr lang="ja-JP" altLang="en-US" sz="1600" b="1" dirty="0" smtClean="0"/>
              <a:t>明示シートの設置</a:t>
            </a:r>
            <a:endParaRPr kumimoji="1" lang="ja-JP" altLang="en-US" sz="1600" b="1" dirty="0" smtClean="0"/>
          </a:p>
        </p:txBody>
      </p:sp>
      <p:sp>
        <p:nvSpPr>
          <p:cNvPr id="13" name="テキスト ボックス 12"/>
          <p:cNvSpPr txBox="1"/>
          <p:nvPr/>
        </p:nvSpPr>
        <p:spPr>
          <a:xfrm>
            <a:off x="7509864" y="4329820"/>
            <a:ext cx="3843936" cy="584775"/>
          </a:xfrm>
          <a:prstGeom prst="rect">
            <a:avLst/>
          </a:prstGeom>
          <a:noFill/>
        </p:spPr>
        <p:txBody>
          <a:bodyPr wrap="square" rtlCol="0">
            <a:spAutoFit/>
          </a:bodyPr>
          <a:lstStyle/>
          <a:p>
            <a:r>
              <a:rPr lang="ja-JP" altLang="en-US" sz="1600" b="1" dirty="0" smtClean="0"/>
              <a:t>テストポンプで</a:t>
            </a:r>
            <a:r>
              <a:rPr lang="en-US" altLang="ja-JP" sz="1600" b="1" dirty="0" smtClean="0"/>
              <a:t>1.75MPa</a:t>
            </a:r>
            <a:r>
              <a:rPr lang="ja-JP" altLang="en-US" sz="1600" b="1" dirty="0" smtClean="0"/>
              <a:t>に加圧して、１分間保持し、漏水がないことを確認</a:t>
            </a:r>
            <a:endParaRPr kumimoji="1" lang="ja-JP" altLang="en-US" sz="1600" b="1" dirty="0" smtClean="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735" y="4355670"/>
            <a:ext cx="2735507" cy="2093311"/>
          </a:xfrm>
          <a:prstGeom prst="rect">
            <a:avLst/>
          </a:prstGeom>
        </p:spPr>
      </p:pic>
      <p:sp>
        <p:nvSpPr>
          <p:cNvPr id="15" name="テキスト ボックス 14"/>
          <p:cNvSpPr txBox="1"/>
          <p:nvPr/>
        </p:nvSpPr>
        <p:spPr>
          <a:xfrm>
            <a:off x="7106194" y="5186800"/>
            <a:ext cx="4136302" cy="830997"/>
          </a:xfrm>
          <a:prstGeom prst="rect">
            <a:avLst/>
          </a:prstGeom>
          <a:noFill/>
        </p:spPr>
        <p:txBody>
          <a:bodyPr wrap="square" rtlCol="0">
            <a:spAutoFit/>
          </a:bodyPr>
          <a:lstStyle/>
          <a:p>
            <a:r>
              <a:rPr lang="ja-JP" altLang="en-US" sz="1600" b="1" dirty="0" smtClean="0"/>
              <a:t>各種の止水栓</a:t>
            </a:r>
            <a:endParaRPr lang="en-US" altLang="ja-JP" sz="1600" b="1" dirty="0" smtClean="0"/>
          </a:p>
          <a:p>
            <a:r>
              <a:rPr lang="ja-JP" altLang="en-US" sz="1600" b="1" dirty="0" smtClean="0"/>
              <a:t>特定区間の使用材料は、水道事業者によって異なるので、事前に確認すること。</a:t>
            </a:r>
            <a:endParaRPr kumimoji="1" lang="ja-JP" altLang="en-US" sz="1600" b="1" dirty="0" smtClean="0"/>
          </a:p>
        </p:txBody>
      </p:sp>
    </p:spTree>
    <p:extLst>
      <p:ext uri="{BB962C8B-B14F-4D97-AF65-F5344CB8AC3E}">
        <p14:creationId xmlns:p14="http://schemas.microsoft.com/office/powerpoint/2010/main" val="64389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18</a:t>
            </a:r>
            <a:endParaRPr kumimoji="1" lang="ja-JP" altLang="en-US" dirty="0"/>
          </a:p>
        </p:txBody>
      </p:sp>
      <p:sp>
        <p:nvSpPr>
          <p:cNvPr id="8" name="テキスト ボックス 7"/>
          <p:cNvSpPr txBox="1"/>
          <p:nvPr/>
        </p:nvSpPr>
        <p:spPr>
          <a:xfrm>
            <a:off x="1047831" y="567777"/>
            <a:ext cx="10120911" cy="646331"/>
          </a:xfrm>
          <a:prstGeom prst="rect">
            <a:avLst/>
          </a:prstGeom>
          <a:noFill/>
        </p:spPr>
        <p:txBody>
          <a:bodyPr wrap="square" rtlCol="0">
            <a:spAutoFit/>
          </a:bodyPr>
          <a:lstStyle/>
          <a:p>
            <a:r>
              <a:rPr lang="ja-JP" altLang="en-US" b="1" dirty="0" smtClean="0"/>
              <a:t>〇水道メーターは、小口径で接線流羽根車式、大口径でたて形軸流羽根車式を用いる。水道メーターの有効期限は８年となっているため、有効期限までに交換する必要がある。</a:t>
            </a:r>
            <a:endParaRPr lang="en-US" altLang="ja-JP"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613" y="1167941"/>
            <a:ext cx="2704677" cy="4148642"/>
          </a:xfrm>
          <a:prstGeom prst="rect">
            <a:avLst/>
          </a:prstGeom>
        </p:spPr>
      </p:pic>
      <p:sp>
        <p:nvSpPr>
          <p:cNvPr id="7" name="テキスト ボックス 6"/>
          <p:cNvSpPr txBox="1"/>
          <p:nvPr/>
        </p:nvSpPr>
        <p:spPr>
          <a:xfrm>
            <a:off x="5850144" y="3667119"/>
            <a:ext cx="1689124" cy="338554"/>
          </a:xfrm>
          <a:prstGeom prst="rect">
            <a:avLst/>
          </a:prstGeom>
          <a:noFill/>
        </p:spPr>
        <p:txBody>
          <a:bodyPr wrap="square" rtlCol="0">
            <a:spAutoFit/>
          </a:bodyPr>
          <a:lstStyle/>
          <a:p>
            <a:r>
              <a:rPr lang="ja-JP" altLang="en-US" sz="1600" b="1" dirty="0" smtClean="0"/>
              <a:t>接線流羽根車式</a:t>
            </a:r>
            <a:r>
              <a:rPr lang="ja-JP" altLang="en-US" sz="1600" dirty="0" smtClean="0"/>
              <a:t>　</a:t>
            </a:r>
            <a:endParaRPr lang="en-US" altLang="ja-JP" sz="1600" dirty="0"/>
          </a:p>
        </p:txBody>
      </p:sp>
      <p:sp>
        <p:nvSpPr>
          <p:cNvPr id="9" name="テキスト ボックス 8"/>
          <p:cNvSpPr txBox="1"/>
          <p:nvPr/>
        </p:nvSpPr>
        <p:spPr>
          <a:xfrm>
            <a:off x="8697196" y="5325844"/>
            <a:ext cx="2135149" cy="338554"/>
          </a:xfrm>
          <a:prstGeom prst="rect">
            <a:avLst/>
          </a:prstGeom>
          <a:noFill/>
        </p:spPr>
        <p:txBody>
          <a:bodyPr wrap="square" rtlCol="0">
            <a:spAutoFit/>
          </a:bodyPr>
          <a:lstStyle/>
          <a:p>
            <a:r>
              <a:rPr lang="ja-JP" altLang="en-US" sz="1600" b="1" dirty="0" smtClean="0"/>
              <a:t>たて形軸流羽根車式</a:t>
            </a:r>
            <a:endParaRPr lang="en-US" altLang="ja-JP" sz="1600" dirty="0"/>
          </a:p>
        </p:txBody>
      </p:sp>
      <p:sp>
        <p:nvSpPr>
          <p:cNvPr id="10" name="テキスト ボックス 9"/>
          <p:cNvSpPr txBox="1"/>
          <p:nvPr/>
        </p:nvSpPr>
        <p:spPr>
          <a:xfrm>
            <a:off x="1986022" y="3819879"/>
            <a:ext cx="2743200" cy="338554"/>
          </a:xfrm>
          <a:prstGeom prst="rect">
            <a:avLst/>
          </a:prstGeom>
          <a:noFill/>
        </p:spPr>
        <p:txBody>
          <a:bodyPr wrap="square" rtlCol="0">
            <a:spAutoFit/>
          </a:bodyPr>
          <a:lstStyle/>
          <a:p>
            <a:r>
              <a:rPr lang="ja-JP" altLang="en-US" sz="1600" b="1" dirty="0" smtClean="0"/>
              <a:t>メーターバイパスユニット</a:t>
            </a:r>
            <a:endParaRPr lang="en-US" altLang="ja-JP" sz="1400"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775" y="1194758"/>
            <a:ext cx="3531859" cy="2648894"/>
          </a:xfrm>
          <a:prstGeom prst="rect">
            <a:avLst/>
          </a:prstGeom>
        </p:spPr>
      </p:pic>
      <p:sp>
        <p:nvSpPr>
          <p:cNvPr id="12" name="テキスト ボックス 11"/>
          <p:cNvSpPr txBox="1"/>
          <p:nvPr/>
        </p:nvSpPr>
        <p:spPr>
          <a:xfrm>
            <a:off x="1047831" y="4191467"/>
            <a:ext cx="7098712" cy="1200329"/>
          </a:xfrm>
          <a:prstGeom prst="rect">
            <a:avLst/>
          </a:prstGeom>
          <a:noFill/>
        </p:spPr>
        <p:txBody>
          <a:bodyPr wrap="square" rtlCol="0">
            <a:spAutoFit/>
          </a:bodyPr>
          <a:lstStyle/>
          <a:p>
            <a:r>
              <a:rPr lang="ja-JP" altLang="en-US" b="1" dirty="0" smtClean="0"/>
              <a:t>〇集合住宅等で水道メーター交換時の断水を</a:t>
            </a:r>
            <a:r>
              <a:rPr lang="ja-JP" altLang="en-US" b="1" dirty="0"/>
              <a:t>避</a:t>
            </a:r>
            <a:r>
              <a:rPr lang="ja-JP" altLang="en-US" b="1" dirty="0" smtClean="0"/>
              <a:t>けるためにメーター</a:t>
            </a:r>
            <a:endParaRPr lang="en-US" altLang="ja-JP" b="1" dirty="0" smtClean="0"/>
          </a:p>
          <a:p>
            <a:r>
              <a:rPr lang="ja-JP" altLang="en-US" b="1" dirty="0"/>
              <a:t>　</a:t>
            </a:r>
            <a:r>
              <a:rPr lang="ja-JP" altLang="en-US" b="1" dirty="0" smtClean="0"/>
              <a:t>バイパスユニットを使用することがある。</a:t>
            </a:r>
            <a:endParaRPr lang="en-US" altLang="ja-JP" b="1" dirty="0"/>
          </a:p>
          <a:p>
            <a:r>
              <a:rPr lang="ja-JP" altLang="en-US" b="1" dirty="0" smtClean="0"/>
              <a:t>〇水道メーター等の製造は、鉛フリー銅合金（エコブラスなど）で</a:t>
            </a:r>
            <a:endParaRPr lang="en-US" altLang="ja-JP" b="1" dirty="0" smtClean="0"/>
          </a:p>
          <a:p>
            <a:r>
              <a:rPr lang="ja-JP" altLang="en-US" b="1" dirty="0"/>
              <a:t>　</a:t>
            </a:r>
            <a:r>
              <a:rPr lang="ja-JP" altLang="en-US" b="1" dirty="0" smtClean="0"/>
              <a:t>鋳造されることが多い。</a:t>
            </a:r>
            <a:endParaRPr lang="en-US" altLang="ja-JP" b="1" dirty="0"/>
          </a:p>
        </p:txBody>
      </p:sp>
      <p:sp>
        <p:nvSpPr>
          <p:cNvPr id="14" name="テキスト ボックス 13"/>
          <p:cNvSpPr txBox="1"/>
          <p:nvPr/>
        </p:nvSpPr>
        <p:spPr>
          <a:xfrm>
            <a:off x="1047831" y="5468600"/>
            <a:ext cx="4948021" cy="830997"/>
          </a:xfrm>
          <a:prstGeom prst="rect">
            <a:avLst/>
          </a:prstGeom>
          <a:noFill/>
          <a:ln w="19050">
            <a:solidFill>
              <a:srgbClr val="00B050"/>
            </a:solidFill>
            <a:prstDash val="solid"/>
          </a:ln>
        </p:spPr>
        <p:txBody>
          <a:bodyPr wrap="square" rtlCol="0">
            <a:spAutoFit/>
          </a:bodyPr>
          <a:lstStyle/>
          <a:p>
            <a:r>
              <a:rPr kumimoji="1" lang="en-US" altLang="ja-JP" sz="1600" dirty="0" smtClean="0"/>
              <a:t>【</a:t>
            </a:r>
            <a:r>
              <a:rPr kumimoji="1" lang="ja-JP" altLang="en-US" sz="1600" dirty="0" smtClean="0"/>
              <a:t>練習問題</a:t>
            </a:r>
            <a:r>
              <a:rPr lang="en-US" altLang="ja-JP" sz="1600" dirty="0" smtClean="0"/>
              <a:t>】</a:t>
            </a:r>
            <a:r>
              <a:rPr lang="ja-JP" altLang="en-US" sz="1600" dirty="0" smtClean="0"/>
              <a:t>　需要者が自ら蛇口に取り付けて使用するゴムホースは、給水装置の一部である。</a:t>
            </a:r>
            <a:endParaRPr lang="en-US" altLang="ja-JP" sz="1600" dirty="0" smtClean="0"/>
          </a:p>
          <a:p>
            <a:r>
              <a:rPr lang="ja-JP" altLang="en-US" sz="1600" dirty="0"/>
              <a:t>　</a:t>
            </a:r>
            <a:r>
              <a:rPr lang="ja-JP" altLang="en-US" sz="1600" dirty="0" smtClean="0"/>
              <a:t>①正しい　②誤り</a:t>
            </a:r>
          </a:p>
        </p:txBody>
      </p:sp>
      <p:sp>
        <p:nvSpPr>
          <p:cNvPr id="15" name="テキスト ボックス 14"/>
          <p:cNvSpPr txBox="1"/>
          <p:nvPr/>
        </p:nvSpPr>
        <p:spPr>
          <a:xfrm>
            <a:off x="6216025" y="5717986"/>
            <a:ext cx="4616320" cy="584775"/>
          </a:xfrm>
          <a:prstGeom prst="rect">
            <a:avLst/>
          </a:prstGeom>
          <a:noFill/>
          <a:ln w="19050">
            <a:solidFill>
              <a:srgbClr val="00B050"/>
            </a:solidFill>
            <a:prstDash val="solid"/>
          </a:ln>
        </p:spPr>
        <p:txBody>
          <a:bodyPr wrap="square" rtlCol="0">
            <a:spAutoFit/>
          </a:bodyPr>
          <a:lstStyle/>
          <a:p>
            <a:r>
              <a:rPr kumimoji="1" lang="en-US" altLang="ja-JP" sz="1400" dirty="0" smtClean="0"/>
              <a:t>【</a:t>
            </a:r>
            <a:r>
              <a:rPr lang="ja-JP" altLang="en-US" sz="1600" dirty="0"/>
              <a:t>答</a:t>
            </a:r>
            <a:r>
              <a:rPr lang="ja-JP" altLang="en-US" sz="1600" dirty="0" smtClean="0"/>
              <a:t>え</a:t>
            </a:r>
            <a:r>
              <a:rPr lang="en-US" altLang="ja-JP" sz="1600" dirty="0" smtClean="0"/>
              <a:t>】</a:t>
            </a:r>
            <a:r>
              <a:rPr lang="ja-JP" altLang="en-US" sz="1600" dirty="0" smtClean="0"/>
              <a:t>　②誤り　容易に取り外しできるものは、給水装置に含まれない。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3809" y="1414683"/>
            <a:ext cx="2621794" cy="2222283"/>
          </a:xfrm>
          <a:prstGeom prst="rect">
            <a:avLst/>
          </a:prstGeom>
        </p:spPr>
      </p:pic>
    </p:spTree>
    <p:extLst>
      <p:ext uri="{BB962C8B-B14F-4D97-AF65-F5344CB8AC3E}">
        <p14:creationId xmlns:p14="http://schemas.microsoft.com/office/powerpoint/2010/main" val="304204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19</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８</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給水装置施工管理法</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6675120" cy="1754326"/>
          </a:xfrm>
          <a:prstGeom prst="rect">
            <a:avLst/>
          </a:prstGeom>
          <a:noFill/>
        </p:spPr>
        <p:txBody>
          <a:bodyPr wrap="square" rtlCol="0">
            <a:spAutoFit/>
          </a:bodyPr>
          <a:lstStyle/>
          <a:p>
            <a:r>
              <a:rPr lang="ja-JP" altLang="en-US" b="1" dirty="0" smtClean="0"/>
              <a:t>〇工程管理の手順は、一般的に計画（</a:t>
            </a:r>
            <a:r>
              <a:rPr lang="en-US" altLang="ja-JP" b="1" dirty="0" smtClean="0"/>
              <a:t>Plan</a:t>
            </a:r>
            <a:r>
              <a:rPr lang="ja-JP" altLang="en-US" b="1" dirty="0" smtClean="0"/>
              <a:t>）・実施（</a:t>
            </a:r>
            <a:r>
              <a:rPr lang="en-US" altLang="ja-JP" b="1" dirty="0" smtClean="0"/>
              <a:t>Do</a:t>
            </a:r>
            <a:r>
              <a:rPr lang="ja-JP" altLang="en-US" b="1" dirty="0" smtClean="0"/>
              <a:t>）・</a:t>
            </a:r>
            <a:endParaRPr lang="en-US" altLang="ja-JP" b="1" dirty="0" smtClean="0"/>
          </a:p>
          <a:p>
            <a:r>
              <a:rPr lang="ja-JP" altLang="en-US" b="1" dirty="0"/>
              <a:t>　</a:t>
            </a:r>
            <a:r>
              <a:rPr lang="ja-JP" altLang="en-US" b="1" dirty="0" smtClean="0"/>
              <a:t>管理（</a:t>
            </a:r>
            <a:r>
              <a:rPr lang="en-US" altLang="ja-JP" b="1" dirty="0" smtClean="0"/>
              <a:t>Check</a:t>
            </a:r>
            <a:r>
              <a:rPr lang="ja-JP" altLang="en-US" b="1" dirty="0" smtClean="0"/>
              <a:t>）の段階に大別され、給水装置工事では右の</a:t>
            </a:r>
            <a:r>
              <a:rPr lang="ja-JP" altLang="en-US" b="1" dirty="0" err="1" smtClean="0"/>
              <a:t>よ</a:t>
            </a:r>
            <a:endParaRPr lang="en-US" altLang="ja-JP" b="1" dirty="0" smtClean="0"/>
          </a:p>
          <a:p>
            <a:r>
              <a:rPr lang="ja-JP" altLang="en-US" b="1" dirty="0"/>
              <a:t>　</a:t>
            </a:r>
            <a:r>
              <a:rPr lang="ja-JP" altLang="en-US" b="1" dirty="0" err="1" smtClean="0"/>
              <a:t>うな</a:t>
            </a:r>
            <a:r>
              <a:rPr lang="ja-JP" altLang="en-US" b="1" dirty="0" smtClean="0"/>
              <a:t>バーチャート工程表を用いることが多い。</a:t>
            </a:r>
            <a:endParaRPr lang="en-US" altLang="ja-JP" b="1" dirty="0" smtClean="0"/>
          </a:p>
          <a:p>
            <a:r>
              <a:rPr lang="ja-JP" altLang="en-US" b="1" dirty="0" smtClean="0"/>
              <a:t>〇給水装置工事における品質管理とは、調査から計画、施工、</a:t>
            </a:r>
            <a:endParaRPr lang="en-US" altLang="ja-JP" b="1" dirty="0" smtClean="0"/>
          </a:p>
          <a:p>
            <a:r>
              <a:rPr lang="ja-JP" altLang="en-US" b="1" dirty="0"/>
              <a:t>　</a:t>
            </a:r>
            <a:r>
              <a:rPr lang="ja-JP" altLang="en-US" b="1" dirty="0" smtClean="0"/>
              <a:t>検査のすべての段階を通して、要求される品質・性能の給水</a:t>
            </a:r>
            <a:endParaRPr lang="en-US" altLang="ja-JP" b="1" dirty="0" smtClean="0"/>
          </a:p>
          <a:p>
            <a:r>
              <a:rPr lang="ja-JP" altLang="en-US" b="1" dirty="0"/>
              <a:t>　</a:t>
            </a:r>
            <a:r>
              <a:rPr lang="ja-JP" altLang="en-US" b="1" dirty="0" smtClean="0"/>
              <a:t>装置を完成させるために種々の手段を講じることをいう。</a:t>
            </a:r>
            <a:endParaRPr lang="en-US" altLang="ja-JP" b="1"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9966" y="998228"/>
            <a:ext cx="3566160" cy="1917382"/>
          </a:xfrm>
          <a:prstGeom prst="rect">
            <a:avLst/>
          </a:prstGeom>
        </p:spPr>
      </p:pic>
      <p:sp>
        <p:nvSpPr>
          <p:cNvPr id="6" name="テキスト ボックス 5"/>
          <p:cNvSpPr txBox="1"/>
          <p:nvPr/>
        </p:nvSpPr>
        <p:spPr>
          <a:xfrm>
            <a:off x="1018903" y="2915610"/>
            <a:ext cx="10241280" cy="2862322"/>
          </a:xfrm>
          <a:prstGeom prst="rect">
            <a:avLst/>
          </a:prstGeom>
          <a:noFill/>
        </p:spPr>
        <p:txBody>
          <a:bodyPr wrap="square" rtlCol="0">
            <a:spAutoFit/>
          </a:bodyPr>
          <a:lstStyle/>
          <a:p>
            <a:r>
              <a:rPr lang="ja-JP" altLang="en-US" b="1" dirty="0"/>
              <a:t>〇ハインリッヒの法則とは、１件の重大事故の裏には</a:t>
            </a:r>
            <a:r>
              <a:rPr lang="en-US" altLang="ja-JP" b="1" dirty="0"/>
              <a:t>29</a:t>
            </a:r>
            <a:r>
              <a:rPr lang="ja-JP" altLang="en-US" b="1" dirty="0"/>
              <a:t>件の軽度の事故、</a:t>
            </a:r>
            <a:r>
              <a:rPr lang="en-US" altLang="ja-JP" b="1" dirty="0"/>
              <a:t>300</a:t>
            </a:r>
            <a:r>
              <a:rPr lang="ja-JP" altLang="en-US" b="1" dirty="0"/>
              <a:t>件の</a:t>
            </a:r>
            <a:r>
              <a:rPr lang="ja-JP" altLang="en-US" b="1" dirty="0" smtClean="0"/>
              <a:t>ヒヤリ・ハット</a:t>
            </a:r>
            <a:endParaRPr lang="ja-JP" altLang="en-US" b="1" dirty="0"/>
          </a:p>
          <a:p>
            <a:r>
              <a:rPr lang="ja-JP" altLang="en-US" b="1" dirty="0"/>
              <a:t>　があり、背後には数千の不安全行動や不安全状態があるというもの。</a:t>
            </a:r>
          </a:p>
          <a:p>
            <a:r>
              <a:rPr lang="ja-JP" altLang="en-US" b="1" dirty="0" smtClean="0"/>
              <a:t>〇安全管理の基本事項として、次のようなものがある。</a:t>
            </a:r>
            <a:endParaRPr lang="en-US" altLang="ja-JP" b="1" dirty="0" smtClean="0"/>
          </a:p>
          <a:p>
            <a:r>
              <a:rPr lang="ja-JP" altLang="en-US" b="1" dirty="0" smtClean="0"/>
              <a:t>　①作業</a:t>
            </a:r>
            <a:r>
              <a:rPr lang="ja-JP" altLang="en-US" b="1" dirty="0"/>
              <a:t>現場の整理整頓</a:t>
            </a:r>
          </a:p>
          <a:p>
            <a:r>
              <a:rPr lang="ja-JP" altLang="en-US" b="1" dirty="0" smtClean="0"/>
              <a:t>　②工事用機械器具の使用方法を作業員に周知徹底する。</a:t>
            </a:r>
            <a:endParaRPr lang="en-US" altLang="ja-JP" b="1" dirty="0" smtClean="0"/>
          </a:p>
          <a:p>
            <a:r>
              <a:rPr lang="ja-JP" altLang="en-US" b="1" dirty="0" smtClean="0"/>
              <a:t>　③荷物の積み下ろしや玉掛作業時の注意喚起</a:t>
            </a:r>
            <a:endParaRPr lang="en-US" altLang="ja-JP" b="1" dirty="0" smtClean="0"/>
          </a:p>
          <a:p>
            <a:r>
              <a:rPr lang="ja-JP" altLang="en-US" b="1" dirty="0"/>
              <a:t>　④</a:t>
            </a:r>
            <a:r>
              <a:rPr lang="ja-JP" altLang="en-US" b="1" dirty="0" smtClean="0"/>
              <a:t>公道における歩行者や通行車両の安全対策</a:t>
            </a:r>
            <a:endParaRPr lang="en-US" altLang="ja-JP" b="1" dirty="0" smtClean="0"/>
          </a:p>
          <a:p>
            <a:r>
              <a:rPr lang="ja-JP" altLang="en-US" b="1" dirty="0"/>
              <a:t>　⑤</a:t>
            </a:r>
            <a:r>
              <a:rPr lang="ja-JP" altLang="en-US" b="1" dirty="0" smtClean="0"/>
              <a:t>地下埋設物の事前調査、掘削時の埋設物管理者の立会</a:t>
            </a:r>
            <a:endParaRPr lang="en-US" altLang="ja-JP" b="1" dirty="0" smtClean="0"/>
          </a:p>
          <a:p>
            <a:r>
              <a:rPr lang="ja-JP" altLang="en-US" b="1" dirty="0"/>
              <a:t>　⑥</a:t>
            </a:r>
            <a:r>
              <a:rPr lang="ja-JP" altLang="en-US" b="1" dirty="0" smtClean="0"/>
              <a:t>掘削時の土留め対策や酸素欠乏の防止対策、高所作業時の転落防止対策</a:t>
            </a:r>
            <a:endParaRPr lang="en-US" altLang="ja-JP" b="1" dirty="0" smtClean="0"/>
          </a:p>
          <a:p>
            <a:r>
              <a:rPr lang="ja-JP" altLang="en-US" b="1" dirty="0"/>
              <a:t>　⑦</a:t>
            </a:r>
            <a:r>
              <a:rPr lang="ja-JP" altLang="en-US" b="1" dirty="0" smtClean="0"/>
              <a:t>電気工事における感電・漏電防止対策、火花からの引火や溶接作業時の火災防止　</a:t>
            </a:r>
            <a:endParaRPr lang="en-US" altLang="ja-JP" b="1" dirty="0"/>
          </a:p>
        </p:txBody>
      </p:sp>
      <p:sp>
        <p:nvSpPr>
          <p:cNvPr id="5" name="テキスト ボックス 4"/>
          <p:cNvSpPr txBox="1"/>
          <p:nvPr/>
        </p:nvSpPr>
        <p:spPr>
          <a:xfrm>
            <a:off x="9488534" y="3370703"/>
            <a:ext cx="1100543" cy="307777"/>
          </a:xfrm>
          <a:prstGeom prst="rect">
            <a:avLst/>
          </a:prstGeom>
          <a:solidFill>
            <a:srgbClr val="FF0000"/>
          </a:solidFill>
        </p:spPr>
        <p:txBody>
          <a:bodyPr wrap="square" rtlCol="0">
            <a:spAutoFit/>
          </a:bodyPr>
          <a:lstStyle/>
          <a:p>
            <a:pPr algn="ctr"/>
            <a:r>
              <a:rPr kumimoji="1" lang="ja-JP" altLang="en-US" sz="1400" b="1" dirty="0" smtClean="0"/>
              <a:t>重大事故１</a:t>
            </a:r>
          </a:p>
        </p:txBody>
      </p:sp>
      <p:sp>
        <p:nvSpPr>
          <p:cNvPr id="11" name="テキスト ボックス 10"/>
          <p:cNvSpPr txBox="1"/>
          <p:nvPr/>
        </p:nvSpPr>
        <p:spPr>
          <a:xfrm>
            <a:off x="9268097" y="3668118"/>
            <a:ext cx="1580605" cy="307777"/>
          </a:xfrm>
          <a:prstGeom prst="rect">
            <a:avLst/>
          </a:prstGeom>
          <a:solidFill>
            <a:srgbClr val="FFC000"/>
          </a:solidFill>
        </p:spPr>
        <p:txBody>
          <a:bodyPr wrap="square" rtlCol="0">
            <a:spAutoFit/>
          </a:bodyPr>
          <a:lstStyle/>
          <a:p>
            <a:pPr algn="ctr"/>
            <a:r>
              <a:rPr lang="ja-JP" altLang="en-US" sz="1400" b="1" dirty="0"/>
              <a:t>軽度</a:t>
            </a:r>
            <a:r>
              <a:rPr kumimoji="1" lang="ja-JP" altLang="en-US" sz="1400" b="1" dirty="0" smtClean="0"/>
              <a:t>事故</a:t>
            </a:r>
            <a:r>
              <a:rPr lang="en-US" altLang="ja-JP" sz="1400" b="1" dirty="0"/>
              <a:t>29</a:t>
            </a:r>
            <a:endParaRPr kumimoji="1" lang="ja-JP" altLang="en-US" sz="1400" b="1" dirty="0" smtClean="0"/>
          </a:p>
        </p:txBody>
      </p:sp>
      <p:sp>
        <p:nvSpPr>
          <p:cNvPr id="12" name="テキスト ボックス 11"/>
          <p:cNvSpPr txBox="1"/>
          <p:nvPr/>
        </p:nvSpPr>
        <p:spPr>
          <a:xfrm>
            <a:off x="8908869" y="3973037"/>
            <a:ext cx="2299062" cy="307777"/>
          </a:xfrm>
          <a:prstGeom prst="rect">
            <a:avLst/>
          </a:prstGeom>
          <a:solidFill>
            <a:srgbClr val="FFFF00"/>
          </a:solidFill>
        </p:spPr>
        <p:txBody>
          <a:bodyPr wrap="square" rtlCol="0">
            <a:spAutoFit/>
          </a:bodyPr>
          <a:lstStyle/>
          <a:p>
            <a:pPr algn="ctr"/>
            <a:r>
              <a:rPr lang="ja-JP" altLang="en-US" sz="1400" b="1" dirty="0" smtClean="0"/>
              <a:t>ヒヤリ・ハット</a:t>
            </a:r>
            <a:r>
              <a:rPr lang="en-US" altLang="ja-JP" sz="1400" b="1" dirty="0" smtClean="0"/>
              <a:t>300</a:t>
            </a:r>
            <a:endParaRPr kumimoji="1" lang="ja-JP" altLang="en-US" sz="1400" b="1" dirty="0" smtClean="0"/>
          </a:p>
        </p:txBody>
      </p:sp>
      <p:sp>
        <p:nvSpPr>
          <p:cNvPr id="13" name="テキスト ボックス 12"/>
          <p:cNvSpPr txBox="1"/>
          <p:nvPr/>
        </p:nvSpPr>
        <p:spPr>
          <a:xfrm>
            <a:off x="8621487" y="4270452"/>
            <a:ext cx="2834639" cy="307777"/>
          </a:xfrm>
          <a:prstGeom prst="rect">
            <a:avLst/>
          </a:prstGeom>
          <a:solidFill>
            <a:srgbClr val="92D050"/>
          </a:solidFill>
        </p:spPr>
        <p:txBody>
          <a:bodyPr wrap="square" rtlCol="0">
            <a:spAutoFit/>
          </a:bodyPr>
          <a:lstStyle/>
          <a:p>
            <a:pPr algn="ctr"/>
            <a:r>
              <a:rPr lang="ja-JP" altLang="en-US" sz="1400" b="1" dirty="0" smtClean="0"/>
              <a:t>不安全行動・不安全状態　数千</a:t>
            </a:r>
            <a:endParaRPr kumimoji="1" lang="ja-JP" altLang="en-US" sz="1400" b="1" dirty="0" smtClean="0"/>
          </a:p>
        </p:txBody>
      </p:sp>
      <p:sp>
        <p:nvSpPr>
          <p:cNvPr id="14" name="四角形吹き出し 13"/>
          <p:cNvSpPr/>
          <p:nvPr/>
        </p:nvSpPr>
        <p:spPr>
          <a:xfrm>
            <a:off x="10254342" y="4832992"/>
            <a:ext cx="1319349" cy="751522"/>
          </a:xfrm>
          <a:prstGeom prst="wedgeRectCallout">
            <a:avLst>
              <a:gd name="adj1" fmla="val -38922"/>
              <a:gd name="adj2" fmla="val -10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rPr>
              <a:t>日常的に安全意識を高めることが重要</a:t>
            </a:r>
            <a:endParaRPr kumimoji="1" lang="ja-JP" altLang="en-US" sz="1200" b="1" dirty="0">
              <a:solidFill>
                <a:srgbClr val="FF0000"/>
              </a:solidFill>
            </a:endParaRPr>
          </a:p>
        </p:txBody>
      </p:sp>
      <p:sp>
        <p:nvSpPr>
          <p:cNvPr id="15" name="テキスト ボックス 14"/>
          <p:cNvSpPr txBox="1"/>
          <p:nvPr/>
        </p:nvSpPr>
        <p:spPr>
          <a:xfrm>
            <a:off x="1030062" y="5748350"/>
            <a:ext cx="7781107" cy="523220"/>
          </a:xfrm>
          <a:prstGeom prst="rect">
            <a:avLst/>
          </a:prstGeom>
          <a:noFill/>
          <a:ln w="19050">
            <a:solidFill>
              <a:srgbClr val="00B050"/>
            </a:solidFill>
            <a:prstDash val="solid"/>
          </a:ln>
        </p:spPr>
        <p:txBody>
          <a:bodyPr wrap="square" rtlCol="0">
            <a:spAutoFit/>
          </a:bodyPr>
          <a:lstStyle/>
          <a:p>
            <a:r>
              <a:rPr kumimoji="1" lang="en-US" altLang="ja-JP" sz="1400" dirty="0" smtClean="0"/>
              <a:t>【</a:t>
            </a:r>
            <a:r>
              <a:rPr kumimoji="1" lang="ja-JP" altLang="en-US" sz="1400" dirty="0" smtClean="0"/>
              <a:t>練習問題</a:t>
            </a:r>
            <a:r>
              <a:rPr lang="en-US" altLang="ja-JP" sz="1400" dirty="0" smtClean="0"/>
              <a:t>】</a:t>
            </a:r>
            <a:r>
              <a:rPr lang="ja-JP" altLang="en-US" sz="1400" dirty="0" smtClean="0"/>
              <a:t>　給水装置工事主任技術者は、主任技術者免状交付後、管工事に関し１年以上の</a:t>
            </a:r>
            <a:endParaRPr lang="en-US" altLang="ja-JP" sz="1400" dirty="0" smtClean="0"/>
          </a:p>
          <a:p>
            <a:r>
              <a:rPr lang="ja-JP" altLang="en-US" sz="1400" dirty="0"/>
              <a:t>　</a:t>
            </a:r>
            <a:r>
              <a:rPr lang="ja-JP" altLang="en-US" sz="1400" dirty="0" smtClean="0"/>
              <a:t>実務経験があれば、管工事業に係る主任技術者になることができる。</a:t>
            </a:r>
            <a:r>
              <a:rPr lang="ja-JP" altLang="en-US" sz="1400" dirty="0"/>
              <a:t>　</a:t>
            </a:r>
            <a:r>
              <a:rPr lang="ja-JP" altLang="en-US" sz="1400" dirty="0" smtClean="0"/>
              <a:t>①正しい　②誤り</a:t>
            </a:r>
          </a:p>
        </p:txBody>
      </p:sp>
      <p:sp>
        <p:nvSpPr>
          <p:cNvPr id="16" name="テキスト ボックス 15"/>
          <p:cNvSpPr txBox="1"/>
          <p:nvPr/>
        </p:nvSpPr>
        <p:spPr>
          <a:xfrm>
            <a:off x="9007112" y="5856072"/>
            <a:ext cx="1950175" cy="307777"/>
          </a:xfrm>
          <a:prstGeom prst="rect">
            <a:avLst/>
          </a:prstGeom>
          <a:noFill/>
          <a:ln w="19050">
            <a:solidFill>
              <a:srgbClr val="00B050"/>
            </a:solidFill>
            <a:prstDash val="solid"/>
          </a:ln>
        </p:spPr>
        <p:txBody>
          <a:bodyPr wrap="square" rtlCol="0">
            <a:spAutoFit/>
          </a:bodyPr>
          <a:lstStyle/>
          <a:p>
            <a:r>
              <a:rPr kumimoji="1" lang="en-US" altLang="ja-JP" sz="1400" dirty="0" smtClean="0"/>
              <a:t>【</a:t>
            </a:r>
            <a:r>
              <a:rPr lang="ja-JP" altLang="en-US" sz="1400" dirty="0"/>
              <a:t>答</a:t>
            </a:r>
            <a:r>
              <a:rPr lang="ja-JP" altLang="en-US" sz="1400" dirty="0" smtClean="0"/>
              <a:t>え</a:t>
            </a:r>
            <a:r>
              <a:rPr lang="en-US" altLang="ja-JP" sz="1400" dirty="0" smtClean="0"/>
              <a:t>】</a:t>
            </a:r>
            <a:r>
              <a:rPr lang="ja-JP" altLang="en-US" sz="1400" dirty="0" smtClean="0"/>
              <a:t>　①正しい</a:t>
            </a:r>
          </a:p>
        </p:txBody>
      </p:sp>
    </p:spTree>
    <p:extLst>
      <p:ext uri="{BB962C8B-B14F-4D97-AF65-F5344CB8AC3E}">
        <p14:creationId xmlns:p14="http://schemas.microsoft.com/office/powerpoint/2010/main" val="3534767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47257" y="556351"/>
            <a:ext cx="7119257" cy="5799999"/>
          </a:xfrm>
        </p:spPr>
        <p:txBody>
          <a:bodyPr>
            <a:normAutofit/>
          </a:bodyPr>
          <a:lstStyle/>
          <a:p>
            <a:pPr marL="0" indent="0" algn="ctr">
              <a:buNone/>
            </a:pPr>
            <a:r>
              <a:rPr lang="ja-JP" altLang="en-US" sz="3600" b="1" dirty="0" smtClean="0">
                <a:solidFill>
                  <a:srgbClr val="0070C0"/>
                </a:solidFill>
                <a:effectLst>
                  <a:outerShdw blurRad="38100" dist="38100" dir="2700000" algn="tl">
                    <a:srgbClr val="000000">
                      <a:alpha val="43137"/>
                    </a:srgbClr>
                  </a:outerShdw>
                </a:effectLst>
              </a:rPr>
              <a:t>目　　次</a:t>
            </a:r>
            <a:endParaRPr lang="en-US" altLang="ja-JP" sz="3600" b="1" dirty="0">
              <a:solidFill>
                <a:srgbClr val="0070C0"/>
              </a:solidFill>
              <a:effectLst>
                <a:outerShdw blurRad="38100" dist="38100" dir="2700000" algn="tl">
                  <a:srgbClr val="000000">
                    <a:alpha val="43137"/>
                  </a:srgbClr>
                </a:outerShdw>
              </a:effectLst>
            </a:endParaRPr>
          </a:p>
          <a:p>
            <a:pPr marL="0" indent="0">
              <a:buNone/>
            </a:pPr>
            <a:endParaRPr lang="en-US" altLang="ja-JP" sz="800" b="1" dirty="0" smtClean="0">
              <a:solidFill>
                <a:srgbClr val="0070C0"/>
              </a:solidFill>
              <a:effectLst>
                <a:outerShdw blurRad="38100" dist="38100" dir="2700000" algn="tl">
                  <a:srgbClr val="000000">
                    <a:alpha val="43137"/>
                  </a:srgbClr>
                </a:outerShdw>
              </a:effectLst>
            </a:endParaRPr>
          </a:p>
          <a:p>
            <a:pPr marL="0" indent="0">
              <a:buNone/>
            </a:pPr>
            <a:r>
              <a:rPr lang="ja-JP" altLang="en-US" sz="2600" b="1" dirty="0"/>
              <a:t>１</a:t>
            </a:r>
            <a:r>
              <a:rPr lang="ja-JP" altLang="en-US" sz="2600" b="1" dirty="0" smtClean="0"/>
              <a:t>　　公衆衛生概論</a:t>
            </a:r>
            <a:endParaRPr lang="en-US" altLang="ja-JP" sz="2600" b="1" dirty="0" smtClean="0"/>
          </a:p>
          <a:p>
            <a:pPr marL="0" indent="0">
              <a:buNone/>
            </a:pPr>
            <a:r>
              <a:rPr lang="ja-JP" altLang="en-US" sz="2600" b="1" dirty="0"/>
              <a:t>２</a:t>
            </a:r>
            <a:r>
              <a:rPr kumimoji="1" lang="ja-JP" altLang="en-US" sz="2600" b="1" dirty="0" smtClean="0"/>
              <a:t>　　水道行政</a:t>
            </a:r>
            <a:endParaRPr kumimoji="1" lang="en-US" altLang="ja-JP" sz="2600" b="1" dirty="0" smtClean="0"/>
          </a:p>
          <a:p>
            <a:pPr marL="0" indent="0">
              <a:buNone/>
            </a:pPr>
            <a:r>
              <a:rPr lang="ja-JP" altLang="en-US" sz="2600" b="1" dirty="0"/>
              <a:t>３</a:t>
            </a:r>
            <a:r>
              <a:rPr lang="ja-JP" altLang="en-US" sz="2600" b="1" dirty="0" smtClean="0"/>
              <a:t>　　給水装置工事法</a:t>
            </a:r>
            <a:endParaRPr lang="en-US" altLang="ja-JP" sz="2600" b="1" dirty="0" smtClean="0"/>
          </a:p>
          <a:p>
            <a:pPr marL="0" indent="0">
              <a:buNone/>
            </a:pPr>
            <a:r>
              <a:rPr lang="ja-JP" altLang="en-US" sz="2600" b="1" dirty="0"/>
              <a:t>４</a:t>
            </a:r>
            <a:r>
              <a:rPr kumimoji="1" lang="ja-JP" altLang="en-US" sz="2600" b="1" dirty="0" smtClean="0"/>
              <a:t>　　給水装置の構造及び性能</a:t>
            </a:r>
            <a:endParaRPr kumimoji="1" lang="en-US" altLang="ja-JP" sz="2600" b="1" dirty="0" smtClean="0"/>
          </a:p>
          <a:p>
            <a:pPr marL="0" indent="0">
              <a:buNone/>
            </a:pPr>
            <a:r>
              <a:rPr lang="ja-JP" altLang="en-US" sz="2600" b="1" dirty="0"/>
              <a:t>５</a:t>
            </a:r>
            <a:r>
              <a:rPr lang="ja-JP" altLang="en-US" sz="2600" b="1" dirty="0" smtClean="0"/>
              <a:t>　　給水装置計画論</a:t>
            </a:r>
            <a:endParaRPr lang="en-US" altLang="ja-JP" sz="2600" b="1" dirty="0" smtClean="0"/>
          </a:p>
          <a:p>
            <a:pPr marL="0" indent="0">
              <a:buNone/>
            </a:pPr>
            <a:r>
              <a:rPr lang="ja-JP" altLang="en-US" sz="2600" b="1" dirty="0"/>
              <a:t>６</a:t>
            </a:r>
            <a:r>
              <a:rPr kumimoji="1" lang="ja-JP" altLang="en-US" sz="2600" b="1" dirty="0" smtClean="0"/>
              <a:t>　　給水装置工事事務論</a:t>
            </a:r>
            <a:endParaRPr kumimoji="1" lang="en-US" altLang="ja-JP" sz="2600" b="1" dirty="0" smtClean="0"/>
          </a:p>
          <a:p>
            <a:pPr marL="0" indent="0">
              <a:buNone/>
            </a:pPr>
            <a:r>
              <a:rPr lang="ja-JP" altLang="en-US" sz="2600" b="1" dirty="0"/>
              <a:t>７</a:t>
            </a:r>
            <a:r>
              <a:rPr lang="ja-JP" altLang="en-US" sz="2600" b="1" dirty="0" smtClean="0"/>
              <a:t>　　給水装置の概要</a:t>
            </a:r>
            <a:endParaRPr lang="en-US" altLang="ja-JP" sz="2600" b="1" dirty="0" smtClean="0"/>
          </a:p>
          <a:p>
            <a:pPr marL="0" indent="0">
              <a:buNone/>
            </a:pPr>
            <a:r>
              <a:rPr lang="ja-JP" altLang="en-US" sz="2600" b="1" dirty="0" smtClean="0"/>
              <a:t>８　</a:t>
            </a:r>
            <a:r>
              <a:rPr kumimoji="1" lang="ja-JP" altLang="en-US" sz="2600" b="1" dirty="0" smtClean="0"/>
              <a:t>　給水装置施工管理法</a:t>
            </a:r>
            <a:endParaRPr kumimoji="1" lang="en-US" altLang="ja-JP" sz="2600" b="1" dirty="0" smtClean="0"/>
          </a:p>
          <a:p>
            <a:pPr marL="0" indent="0">
              <a:buNone/>
            </a:pPr>
            <a:r>
              <a:rPr lang="ja-JP" altLang="en-US" sz="2600" b="1" dirty="0" smtClean="0"/>
              <a:t>９</a:t>
            </a:r>
            <a:r>
              <a:rPr lang="ja-JP" altLang="en-US" sz="2600" b="1" dirty="0"/>
              <a:t>　　給水装置工事主任技術者試験の概要</a:t>
            </a:r>
            <a:endParaRPr lang="en-US" altLang="ja-JP" sz="2600" b="1" dirty="0"/>
          </a:p>
          <a:p>
            <a:pPr marL="0" indent="0">
              <a:buNone/>
            </a:pPr>
            <a:r>
              <a:rPr lang="ja-JP" altLang="en-US" sz="2600" b="1" dirty="0" smtClean="0"/>
              <a:t>１０</a:t>
            </a:r>
            <a:r>
              <a:rPr lang="ja-JP" altLang="en-US" sz="2600" b="1" dirty="0"/>
              <a:t>　</a:t>
            </a:r>
            <a:r>
              <a:rPr lang="ja-JP" altLang="en-US" sz="2600" b="1" dirty="0" smtClean="0"/>
              <a:t>資格試験のための学習方法</a:t>
            </a:r>
            <a:endParaRPr lang="en-US" altLang="ja-JP" sz="2600" b="1" dirty="0" smtClean="0"/>
          </a:p>
          <a:p>
            <a:pPr marL="0" indent="0">
              <a:buNone/>
            </a:pPr>
            <a:endParaRPr lang="en-US" altLang="ja-JP" sz="2600" b="1" dirty="0"/>
          </a:p>
          <a:p>
            <a:pPr marL="0" indent="0">
              <a:buNone/>
            </a:pPr>
            <a:endParaRPr kumimoji="1" lang="en-US" altLang="ja-JP" sz="2600" b="1" dirty="0" smtClean="0"/>
          </a:p>
        </p:txBody>
      </p:sp>
      <p:sp>
        <p:nvSpPr>
          <p:cNvPr id="5" name="スライド番号プレースホルダー 4"/>
          <p:cNvSpPr>
            <a:spLocks noGrp="1"/>
          </p:cNvSpPr>
          <p:nvPr>
            <p:ph type="sldNum" sz="quarter" idx="12"/>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4109010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lang="en-US" altLang="ja-JP" dirty="0"/>
              <a:t>20</a:t>
            </a:r>
            <a:endParaRPr kumimoji="1" lang="ja-JP" altLang="en-US" dirty="0"/>
          </a:p>
        </p:txBody>
      </p:sp>
      <p:sp>
        <p:nvSpPr>
          <p:cNvPr id="10" name="テキスト ボックス 9"/>
          <p:cNvSpPr txBox="1"/>
          <p:nvPr/>
        </p:nvSpPr>
        <p:spPr>
          <a:xfrm>
            <a:off x="1058091" y="875211"/>
            <a:ext cx="10084527" cy="563231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９　</a:t>
            </a:r>
            <a:r>
              <a:rPr lang="ja-JP" altLang="en-US" sz="3600" b="1" dirty="0" smtClean="0">
                <a:solidFill>
                  <a:srgbClr val="0070C0"/>
                </a:solidFill>
                <a:effectLst>
                  <a:outerShdw blurRad="38100" dist="38100" dir="2700000" algn="tl">
                    <a:srgbClr val="000000">
                      <a:alpha val="43137"/>
                    </a:srgbClr>
                  </a:outerShdw>
                </a:effectLst>
              </a:rPr>
              <a:t>給水</a:t>
            </a:r>
            <a:r>
              <a:rPr lang="ja-JP" altLang="en-US" sz="3600" b="1" dirty="0">
                <a:solidFill>
                  <a:srgbClr val="0070C0"/>
                </a:solidFill>
                <a:effectLst>
                  <a:outerShdw blurRad="38100" dist="38100" dir="2700000" algn="tl">
                    <a:srgbClr val="000000">
                      <a:alpha val="43137"/>
                    </a:srgbClr>
                  </a:outerShdw>
                </a:effectLst>
              </a:rPr>
              <a:t>装置工事主任技術者試験の概要</a:t>
            </a:r>
            <a:endParaRPr lang="en-US" altLang="ja-JP" sz="3600" b="1" dirty="0">
              <a:solidFill>
                <a:srgbClr val="0070C0"/>
              </a:solidFill>
              <a:effectLst>
                <a:outerShdw blurRad="38100" dist="38100" dir="2700000" algn="tl">
                  <a:srgbClr val="000000">
                    <a:alpha val="43137"/>
                  </a:srgbClr>
                </a:outerShdw>
              </a:effectLst>
            </a:endParaRPr>
          </a:p>
          <a:p>
            <a:endParaRPr lang="en-US" altLang="ja-JP" dirty="0"/>
          </a:p>
          <a:p>
            <a:r>
              <a:rPr lang="ja-JP" altLang="en-US" dirty="0"/>
              <a:t>　</a:t>
            </a:r>
            <a:r>
              <a:rPr lang="ja-JP" altLang="en-US" b="1" dirty="0"/>
              <a:t>〇受験資格　給水装置工事に関して</a:t>
            </a:r>
            <a:r>
              <a:rPr lang="en-US" altLang="ja-JP" b="1" dirty="0"/>
              <a:t>3</a:t>
            </a:r>
            <a:r>
              <a:rPr lang="ja-JP" altLang="en-US" b="1" dirty="0"/>
              <a:t>年以上の実務の経験を有する</a:t>
            </a:r>
            <a:r>
              <a:rPr lang="ja-JP" altLang="en-US" b="1" dirty="0" smtClean="0"/>
              <a:t>者</a:t>
            </a:r>
            <a:endParaRPr lang="en-US" altLang="ja-JP" b="1" dirty="0" smtClean="0"/>
          </a:p>
          <a:p>
            <a:r>
              <a:rPr kumimoji="1" lang="ja-JP" altLang="en-US" b="1" dirty="0" smtClean="0"/>
              <a:t>　</a:t>
            </a:r>
            <a:endParaRPr kumimoji="1" lang="en-US" altLang="ja-JP" b="1" dirty="0" smtClean="0"/>
          </a:p>
          <a:p>
            <a:r>
              <a:rPr lang="ja-JP" altLang="en-US" b="1" dirty="0"/>
              <a:t>　</a:t>
            </a:r>
            <a:r>
              <a:rPr lang="ja-JP" altLang="en-US" b="1" dirty="0" smtClean="0"/>
              <a:t>〇</a:t>
            </a:r>
            <a:r>
              <a:rPr lang="ja-JP" altLang="en-US" b="1" dirty="0"/>
              <a:t>申し込み　例年５月に受験申請書類の受付が開始される。</a:t>
            </a:r>
            <a:endParaRPr lang="en-US" altLang="ja-JP" b="1" dirty="0"/>
          </a:p>
          <a:p>
            <a:r>
              <a:rPr lang="ja-JP" altLang="en-US" b="1" dirty="0"/>
              <a:t>　　　　　　　</a:t>
            </a:r>
            <a:r>
              <a:rPr lang="zh-TW" altLang="en-US" b="1" dirty="0"/>
              <a:t>公益財団法人給水工事技術振興財団 </a:t>
            </a:r>
            <a:endParaRPr lang="en-US" altLang="zh-TW" b="1" dirty="0"/>
          </a:p>
          <a:p>
            <a:r>
              <a:rPr lang="ja-JP" altLang="en-US" b="1" dirty="0"/>
              <a:t>　　　　　　　</a:t>
            </a:r>
            <a:r>
              <a:rPr lang="en-US" altLang="zh-TW" b="1" dirty="0"/>
              <a:t>https://www.kyuukou.or.jp/about/kyuukou-history.html</a:t>
            </a:r>
            <a:endParaRPr lang="en-US" altLang="ja-JP" b="1" dirty="0"/>
          </a:p>
          <a:p>
            <a:r>
              <a:rPr lang="ja-JP" altLang="en-US" b="1" dirty="0"/>
              <a:t>　</a:t>
            </a:r>
            <a:endParaRPr lang="en-US" altLang="ja-JP" b="1" dirty="0" smtClean="0"/>
          </a:p>
          <a:p>
            <a:r>
              <a:rPr lang="ja-JP" altLang="en-US" b="1" dirty="0"/>
              <a:t>　</a:t>
            </a:r>
            <a:r>
              <a:rPr lang="ja-JP" altLang="en-US" b="1" dirty="0" smtClean="0"/>
              <a:t>〇受験票　　例年１０月上旬に郵便で到着</a:t>
            </a:r>
            <a:endParaRPr lang="en-US" altLang="ja-JP" b="1" dirty="0" smtClean="0"/>
          </a:p>
          <a:p>
            <a:r>
              <a:rPr kumimoji="1" lang="ja-JP" altLang="en-US" b="1" dirty="0"/>
              <a:t>　</a:t>
            </a:r>
            <a:endParaRPr kumimoji="1" lang="en-US" altLang="ja-JP" b="1" dirty="0" smtClean="0"/>
          </a:p>
          <a:p>
            <a:r>
              <a:rPr lang="ja-JP" altLang="en-US" b="1" dirty="0"/>
              <a:t>　</a:t>
            </a:r>
            <a:r>
              <a:rPr kumimoji="1" lang="ja-JP" altLang="en-US" b="1" dirty="0" smtClean="0"/>
              <a:t>〇試験日　　例年１０月下旬の日曜日に実施</a:t>
            </a:r>
            <a:endParaRPr kumimoji="1" lang="en-US" altLang="ja-JP" b="1" dirty="0" smtClean="0"/>
          </a:p>
          <a:p>
            <a:r>
              <a:rPr lang="ja-JP" altLang="en-US" b="1" dirty="0" smtClean="0"/>
              <a:t>　</a:t>
            </a:r>
            <a:endParaRPr lang="en-US" altLang="ja-JP" b="1" dirty="0" smtClean="0"/>
          </a:p>
          <a:p>
            <a:r>
              <a:rPr lang="ja-JP" altLang="en-US" b="1" dirty="0"/>
              <a:t>　</a:t>
            </a:r>
            <a:r>
              <a:rPr lang="ja-JP" altLang="en-US" b="1" dirty="0" smtClean="0"/>
              <a:t>〇合格基準　８科目で合計６０問出題され、４０問以上正解する必要がある。</a:t>
            </a:r>
            <a:endParaRPr lang="en-US" altLang="ja-JP" b="1" dirty="0" smtClean="0"/>
          </a:p>
          <a:p>
            <a:r>
              <a:rPr lang="ja-JP" altLang="en-US" b="1" dirty="0"/>
              <a:t>　</a:t>
            </a:r>
            <a:r>
              <a:rPr lang="ja-JP" altLang="en-US" b="1" dirty="0" smtClean="0"/>
              <a:t>　　　　　　ただし、</a:t>
            </a:r>
            <a:r>
              <a:rPr lang="ja-JP" altLang="en-US" b="1" u="sng" dirty="0" smtClean="0">
                <a:uFill>
                  <a:solidFill>
                    <a:srgbClr val="FF0000"/>
                  </a:solidFill>
                </a:uFill>
              </a:rPr>
              <a:t>科目ごとに足切り点があり、科目合格制度がない。</a:t>
            </a:r>
            <a:endParaRPr lang="en-US" altLang="ja-JP" b="1" u="sng" dirty="0" smtClean="0">
              <a:uFill>
                <a:solidFill>
                  <a:srgbClr val="FF0000"/>
                </a:solidFill>
              </a:uFill>
            </a:endParaRPr>
          </a:p>
          <a:p>
            <a:r>
              <a:rPr lang="ja-JP" altLang="en-US" b="1" dirty="0" smtClean="0"/>
              <a:t>　　　　　　　　　　　</a:t>
            </a:r>
            <a:r>
              <a:rPr lang="ja-JP" altLang="en-US" b="1" dirty="0" smtClean="0">
                <a:solidFill>
                  <a:srgbClr val="FF0000"/>
                </a:solidFill>
              </a:rPr>
              <a:t>⇒全科目を粘り強く勉強してください。</a:t>
            </a:r>
            <a:endParaRPr lang="en-US" altLang="ja-JP" dirty="0">
              <a:solidFill>
                <a:srgbClr val="FF0000"/>
              </a:solidFill>
            </a:endParaRPr>
          </a:p>
          <a:p>
            <a:endParaRPr lang="en-US" altLang="ja-JP" dirty="0" smtClean="0"/>
          </a:p>
          <a:p>
            <a:r>
              <a:rPr lang="ja-JP" altLang="en-US" dirty="0" smtClean="0"/>
              <a:t>　</a:t>
            </a:r>
            <a:r>
              <a:rPr lang="ja-JP" altLang="en-US" b="1" dirty="0" smtClean="0"/>
              <a:t>〇合格発表　例年１１月末にインターネット及びハガキで通知される。</a:t>
            </a:r>
            <a:endParaRPr lang="en-US" altLang="ja-JP" b="1" dirty="0"/>
          </a:p>
          <a:p>
            <a:endParaRPr kumimoji="1" lang="en-US" altLang="ja-JP" dirty="0" smtClean="0"/>
          </a:p>
          <a:p>
            <a:endParaRPr kumimoji="1" lang="ja-JP" altLang="en-US" dirty="0"/>
          </a:p>
        </p:txBody>
      </p:sp>
    </p:spTree>
    <p:extLst>
      <p:ext uri="{BB962C8B-B14F-4D97-AF65-F5344CB8AC3E}">
        <p14:creationId xmlns:p14="http://schemas.microsoft.com/office/powerpoint/2010/main" val="1200958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21</a:t>
            </a:r>
            <a:endParaRPr kumimoji="1" lang="ja-JP" altLang="en-US" dirty="0"/>
          </a:p>
        </p:txBody>
      </p:sp>
      <p:sp>
        <p:nvSpPr>
          <p:cNvPr id="3" name="テキスト ボックス 2"/>
          <p:cNvSpPr txBox="1"/>
          <p:nvPr/>
        </p:nvSpPr>
        <p:spPr>
          <a:xfrm>
            <a:off x="1069145" y="829994"/>
            <a:ext cx="10002130" cy="5078313"/>
          </a:xfrm>
          <a:prstGeom prst="rect">
            <a:avLst/>
          </a:prstGeom>
          <a:noFill/>
        </p:spPr>
        <p:txBody>
          <a:bodyPr wrap="square" rtlCol="0">
            <a:spAutoFit/>
          </a:bodyPr>
          <a:lstStyle/>
          <a:p>
            <a:r>
              <a:rPr lang="ja-JP" altLang="en-US" sz="3600" b="1" dirty="0" smtClean="0">
                <a:solidFill>
                  <a:srgbClr val="0070C0"/>
                </a:solidFill>
                <a:effectLst>
                  <a:outerShdw blurRad="38100" dist="38100" dir="2700000" algn="tl">
                    <a:srgbClr val="000000">
                      <a:alpha val="43137"/>
                    </a:srgbClr>
                  </a:outerShdw>
                </a:effectLst>
              </a:rPr>
              <a:t>１</a:t>
            </a:r>
            <a:r>
              <a:rPr lang="ja-JP" altLang="en-US" sz="3600" b="1" dirty="0">
                <a:solidFill>
                  <a:srgbClr val="0070C0"/>
                </a:solidFill>
                <a:effectLst>
                  <a:outerShdw blurRad="38100" dist="38100" dir="2700000" algn="tl">
                    <a:srgbClr val="000000">
                      <a:alpha val="43137"/>
                    </a:srgbClr>
                  </a:outerShdw>
                </a:effectLst>
              </a:rPr>
              <a:t>０　</a:t>
            </a:r>
            <a:r>
              <a:rPr lang="ja-JP" altLang="en-US" sz="3600" b="1" dirty="0" smtClean="0">
                <a:solidFill>
                  <a:srgbClr val="0070C0"/>
                </a:solidFill>
                <a:effectLst>
                  <a:outerShdw blurRad="38100" dist="38100" dir="2700000" algn="tl">
                    <a:srgbClr val="000000">
                      <a:alpha val="43137"/>
                    </a:srgbClr>
                  </a:outerShdw>
                </a:effectLst>
              </a:rPr>
              <a:t>資格試験のための学習方法</a:t>
            </a:r>
            <a:endParaRPr lang="en-US" altLang="ja-JP" sz="3600" b="1" dirty="0" smtClean="0">
              <a:solidFill>
                <a:srgbClr val="0070C0"/>
              </a:solidFill>
              <a:effectLst>
                <a:outerShdw blurRad="38100" dist="38100" dir="2700000" algn="tl">
                  <a:srgbClr val="000000">
                    <a:alpha val="43137"/>
                  </a:srgbClr>
                </a:outerShdw>
              </a:effectLst>
            </a:endParaRPr>
          </a:p>
          <a:p>
            <a:r>
              <a:rPr lang="ja-JP" altLang="en-US" b="1" dirty="0" smtClean="0"/>
              <a:t>　〇学校のように先生がいない。</a:t>
            </a:r>
            <a:r>
              <a:rPr lang="ja-JP" altLang="en-US" b="1" dirty="0" smtClean="0">
                <a:solidFill>
                  <a:srgbClr val="FF0000"/>
                </a:solidFill>
              </a:rPr>
              <a:t>⇒自分一人で勉強するという強い気持ちを持つこと。</a:t>
            </a:r>
            <a:endParaRPr lang="en-US" altLang="ja-JP" b="1" dirty="0" smtClean="0">
              <a:solidFill>
                <a:srgbClr val="FF0000"/>
              </a:solidFill>
            </a:endParaRPr>
          </a:p>
          <a:p>
            <a:r>
              <a:rPr lang="ja-JP" altLang="en-US" b="1" dirty="0">
                <a:solidFill>
                  <a:srgbClr val="FF0000"/>
                </a:solidFill>
              </a:rPr>
              <a:t>　</a:t>
            </a:r>
            <a:r>
              <a:rPr lang="ja-JP" altLang="en-US" b="1" dirty="0" smtClean="0"/>
              <a:t>〇学校のように期末テストが</a:t>
            </a:r>
            <a:r>
              <a:rPr lang="ja-JP" altLang="en-US" b="1" dirty="0"/>
              <a:t>いない。</a:t>
            </a:r>
            <a:r>
              <a:rPr lang="ja-JP" altLang="en-US" b="1" dirty="0" smtClean="0">
                <a:solidFill>
                  <a:srgbClr val="FF0000"/>
                </a:solidFill>
              </a:rPr>
              <a:t>⇒自分のペースで毎日コツコツ勉強することができる。</a:t>
            </a:r>
            <a:endParaRPr lang="en-US" altLang="ja-JP" b="1" dirty="0" smtClean="0">
              <a:solidFill>
                <a:srgbClr val="FF0000"/>
              </a:solidFill>
            </a:endParaRPr>
          </a:p>
          <a:p>
            <a:r>
              <a:rPr lang="ja-JP" altLang="en-US" b="1" dirty="0">
                <a:solidFill>
                  <a:srgbClr val="FF0000"/>
                </a:solidFill>
              </a:rPr>
              <a:t>　</a:t>
            </a:r>
            <a:r>
              <a:rPr lang="ja-JP" altLang="en-US" b="1" dirty="0" smtClean="0"/>
              <a:t>〇合格への近道</a:t>
            </a:r>
            <a:r>
              <a:rPr lang="ja-JP" altLang="en-US" b="1" dirty="0" smtClean="0">
                <a:solidFill>
                  <a:srgbClr val="FF0000"/>
                </a:solidFill>
              </a:rPr>
              <a:t>⇒テキスト、問題集、過去問に繰り返し取り組む。</a:t>
            </a:r>
            <a:endParaRPr lang="ja-JP" altLang="en-US" dirty="0">
              <a:solidFill>
                <a:srgbClr val="FF0000"/>
              </a:solidFill>
            </a:endParaRPr>
          </a:p>
          <a:p>
            <a:endParaRPr kumimoji="1" lang="en-US" altLang="ja-JP" dirty="0" smtClean="0"/>
          </a:p>
          <a:p>
            <a:endParaRPr lang="en-US" altLang="ja-JP" dirty="0"/>
          </a:p>
          <a:p>
            <a:endParaRPr kumimoji="1" lang="en-US" altLang="ja-JP" dirty="0" smtClean="0"/>
          </a:p>
          <a:p>
            <a:endParaRPr kumimoji="1" lang="en-US" altLang="ja-JP" dirty="0" smtClean="0"/>
          </a:p>
          <a:p>
            <a:r>
              <a:rPr lang="ja-JP" altLang="en-US" dirty="0" smtClean="0"/>
              <a:t>　　　　　　　　　　　　　　　　　　　</a:t>
            </a:r>
            <a:r>
              <a:rPr lang="ja-JP" altLang="en-US" dirty="0" smtClean="0">
                <a:solidFill>
                  <a:srgbClr val="FF0000"/>
                </a:solidFill>
              </a:rPr>
              <a:t>　　　　　　</a:t>
            </a:r>
            <a:r>
              <a:rPr lang="en-US" altLang="ja-JP" b="1" dirty="0" smtClean="0">
                <a:solidFill>
                  <a:srgbClr val="FF0000"/>
                </a:solidFill>
              </a:rPr>
              <a:t>※</a:t>
            </a:r>
            <a:r>
              <a:rPr lang="ja-JP" altLang="en-US" b="1" dirty="0" smtClean="0">
                <a:solidFill>
                  <a:srgbClr val="FF0000"/>
                </a:solidFill>
              </a:rPr>
              <a:t>この繰り返しを</a:t>
            </a:r>
            <a:r>
              <a:rPr lang="en-US" altLang="ja-JP" b="1" dirty="0" smtClean="0">
                <a:solidFill>
                  <a:srgbClr val="FF0000"/>
                </a:solidFill>
              </a:rPr>
              <a:t>3</a:t>
            </a:r>
            <a:r>
              <a:rPr lang="ja-JP" altLang="en-US" b="1" dirty="0" smtClean="0">
                <a:solidFill>
                  <a:srgbClr val="FF0000"/>
                </a:solidFill>
              </a:rPr>
              <a:t>回以上続ける。</a:t>
            </a:r>
            <a:endParaRPr kumimoji="1" lang="en-US" altLang="ja-JP" b="1"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p>
          <a:p>
            <a:r>
              <a:rPr lang="ja-JP" altLang="en-US" dirty="0"/>
              <a:t>　</a:t>
            </a:r>
            <a:r>
              <a:rPr lang="ja-JP" altLang="en-US" dirty="0" smtClean="0"/>
              <a:t>　　　　　　　　　　　　　　</a:t>
            </a:r>
            <a:r>
              <a:rPr lang="en-US" altLang="ja-JP" b="1" dirty="0" smtClean="0">
                <a:solidFill>
                  <a:srgbClr val="FF0000"/>
                </a:solidFill>
              </a:rPr>
              <a:t>※</a:t>
            </a:r>
            <a:r>
              <a:rPr lang="ja-JP" altLang="en-US" b="1" dirty="0" smtClean="0">
                <a:solidFill>
                  <a:srgbClr val="FF0000"/>
                </a:solidFill>
              </a:rPr>
              <a:t>過去問は１０年分以上取り組み、出題傾向を把握する。</a:t>
            </a:r>
            <a:endParaRPr lang="en-US" altLang="ja-JP" b="1" dirty="0" smtClean="0">
              <a:solidFill>
                <a:srgbClr val="FF0000"/>
              </a:solidFill>
            </a:endParaRPr>
          </a:p>
          <a:p>
            <a:r>
              <a:rPr lang="ja-JP" altLang="en-US" b="1" dirty="0">
                <a:solidFill>
                  <a:srgbClr val="FF0000"/>
                </a:solidFill>
              </a:rPr>
              <a:t>　</a:t>
            </a:r>
            <a:endParaRPr lang="en-US" altLang="ja-JP" b="1" dirty="0" smtClean="0">
              <a:solidFill>
                <a:srgbClr val="FF0000"/>
              </a:solidFill>
            </a:endParaRPr>
          </a:p>
          <a:p>
            <a:r>
              <a:rPr lang="ja-JP" altLang="en-US" b="1" dirty="0" smtClean="0"/>
              <a:t>　〇必ず毎日１時間以上勉強する。</a:t>
            </a:r>
            <a:r>
              <a:rPr lang="ja-JP" altLang="en-US" b="1" dirty="0" smtClean="0">
                <a:solidFill>
                  <a:srgbClr val="FF0000"/>
                </a:solidFill>
              </a:rPr>
              <a:t>⇒毎日の勉強を習慣にする。</a:t>
            </a:r>
            <a:endParaRPr kumimoji="1" lang="ja-JP" altLang="en-US" b="1" dirty="0">
              <a:solidFill>
                <a:srgbClr val="FF0000"/>
              </a:solidFill>
            </a:endParaRPr>
          </a:p>
        </p:txBody>
      </p:sp>
      <p:sp>
        <p:nvSpPr>
          <p:cNvPr id="4" name="角丸四角形 3"/>
          <p:cNvSpPr/>
          <p:nvPr/>
        </p:nvSpPr>
        <p:spPr>
          <a:xfrm>
            <a:off x="1789612" y="2418706"/>
            <a:ext cx="1332412"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テキストを読む。</a:t>
            </a:r>
            <a:endParaRPr kumimoji="1" lang="ja-JP" altLang="en-US" b="1" dirty="0">
              <a:solidFill>
                <a:schemeClr val="tx1"/>
              </a:solidFill>
            </a:endParaRPr>
          </a:p>
        </p:txBody>
      </p:sp>
      <p:sp>
        <p:nvSpPr>
          <p:cNvPr id="5" name="右矢印 4"/>
          <p:cNvSpPr/>
          <p:nvPr/>
        </p:nvSpPr>
        <p:spPr>
          <a:xfrm>
            <a:off x="3211215" y="2694470"/>
            <a:ext cx="431070" cy="244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710115" y="2421719"/>
            <a:ext cx="13193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問題集に</a:t>
            </a:r>
            <a:endParaRPr lang="en-US" altLang="ja-JP" b="1" dirty="0" smtClean="0">
              <a:solidFill>
                <a:schemeClr val="tx1"/>
              </a:solidFill>
            </a:endParaRPr>
          </a:p>
          <a:p>
            <a:pPr algn="ctr"/>
            <a:r>
              <a:rPr lang="ja-JP" altLang="en-US" b="1" dirty="0" smtClean="0">
                <a:solidFill>
                  <a:schemeClr val="tx1"/>
                </a:solidFill>
              </a:rPr>
              <a:t> 取り組む</a:t>
            </a:r>
            <a:endParaRPr kumimoji="1" lang="ja-JP" altLang="en-US" b="1" dirty="0">
              <a:solidFill>
                <a:schemeClr val="tx1"/>
              </a:solidFill>
            </a:endParaRPr>
          </a:p>
        </p:txBody>
      </p:sp>
      <p:sp>
        <p:nvSpPr>
          <p:cNvPr id="7" name="右矢印 6"/>
          <p:cNvSpPr/>
          <p:nvPr/>
        </p:nvSpPr>
        <p:spPr>
          <a:xfrm>
            <a:off x="5105981" y="2712301"/>
            <a:ext cx="431070" cy="23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606482" y="2452085"/>
            <a:ext cx="20051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間違えたところをノートに書く</a:t>
            </a:r>
            <a:endParaRPr lang="en-US" altLang="ja-JP" b="1" dirty="0" smtClean="0">
              <a:solidFill>
                <a:schemeClr val="tx1"/>
              </a:solidFill>
            </a:endParaRPr>
          </a:p>
        </p:txBody>
      </p:sp>
      <p:sp>
        <p:nvSpPr>
          <p:cNvPr id="11" name="上矢印 10"/>
          <p:cNvSpPr/>
          <p:nvPr/>
        </p:nvSpPr>
        <p:spPr>
          <a:xfrm>
            <a:off x="2405113" y="3193147"/>
            <a:ext cx="205617" cy="5094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2455818" y="3702601"/>
            <a:ext cx="42168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674879" y="3226526"/>
            <a:ext cx="0" cy="50945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下矢印 27"/>
          <p:cNvSpPr/>
          <p:nvPr/>
        </p:nvSpPr>
        <p:spPr>
          <a:xfrm>
            <a:off x="8123588" y="3599444"/>
            <a:ext cx="223578" cy="519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7611627" y="4118830"/>
            <a:ext cx="13193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過去問</a:t>
            </a:r>
            <a:r>
              <a:rPr lang="ja-JP" altLang="en-US" b="1" dirty="0" smtClean="0">
                <a:solidFill>
                  <a:schemeClr val="tx1"/>
                </a:solidFill>
              </a:rPr>
              <a:t>に</a:t>
            </a:r>
            <a:endParaRPr lang="en-US" altLang="ja-JP" b="1" dirty="0" smtClean="0">
              <a:solidFill>
                <a:schemeClr val="tx1"/>
              </a:solidFill>
            </a:endParaRPr>
          </a:p>
          <a:p>
            <a:pPr algn="ctr"/>
            <a:r>
              <a:rPr lang="ja-JP" altLang="en-US" b="1" dirty="0" smtClean="0">
                <a:solidFill>
                  <a:schemeClr val="tx1"/>
                </a:solidFill>
              </a:rPr>
              <a:t> 取り組む</a:t>
            </a:r>
            <a:endParaRPr kumimoji="1" lang="ja-JP" altLang="en-US" b="1" dirty="0">
              <a:solidFill>
                <a:schemeClr val="tx1"/>
              </a:solidFill>
            </a:endParaRPr>
          </a:p>
        </p:txBody>
      </p:sp>
      <p:sp>
        <p:nvSpPr>
          <p:cNvPr id="30" name="角丸四角形 29"/>
          <p:cNvSpPr/>
          <p:nvPr/>
        </p:nvSpPr>
        <p:spPr>
          <a:xfrm>
            <a:off x="4868210" y="4159412"/>
            <a:ext cx="20051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間違えたところをノートに書く</a:t>
            </a:r>
            <a:endParaRPr lang="en-US" altLang="ja-JP" b="1" dirty="0" smtClean="0">
              <a:solidFill>
                <a:schemeClr val="tx1"/>
              </a:solidFill>
            </a:endParaRPr>
          </a:p>
        </p:txBody>
      </p:sp>
      <p:sp>
        <p:nvSpPr>
          <p:cNvPr id="31" name="左矢印 30"/>
          <p:cNvSpPr/>
          <p:nvPr/>
        </p:nvSpPr>
        <p:spPr>
          <a:xfrm>
            <a:off x="6937609" y="4342908"/>
            <a:ext cx="603777" cy="242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31"/>
          <p:cNvSpPr/>
          <p:nvPr/>
        </p:nvSpPr>
        <p:spPr>
          <a:xfrm>
            <a:off x="2040137" y="3178621"/>
            <a:ext cx="195550" cy="13190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2092177" y="4490105"/>
            <a:ext cx="2776033"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63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58091" y="320493"/>
            <a:ext cx="10097590" cy="4428309"/>
          </a:xfrm>
        </p:spPr>
        <p:txBody>
          <a:bodyPr>
            <a:normAutofit/>
          </a:bodyPr>
          <a:lstStyle/>
          <a:p>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 </a:t>
            </a:r>
            <a:r>
              <a:rPr lang="ja-JP" altLang="en-US" sz="3600" b="1" dirty="0" smtClean="0">
                <a:solidFill>
                  <a:srgbClr val="0070C0"/>
                </a:solidFill>
                <a:effectLst>
                  <a:outerShdw blurRad="38100" dist="38100" dir="2700000" algn="tl">
                    <a:srgbClr val="000000">
                      <a:alpha val="43137"/>
                    </a:srgbClr>
                  </a:outerShdw>
                </a:effectLst>
                <a:latin typeface="+mn-lt"/>
                <a:ea typeface="+mn-ea"/>
                <a:cs typeface="+mn-cs"/>
              </a:rPr>
              <a:t>　　　　　　　  </a:t>
            </a:r>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a:t>
            </a:r>
            <a:r>
              <a:rPr lang="ja-JP" altLang="en-US" sz="3600" b="1" dirty="0" smtClean="0">
                <a:solidFill>
                  <a:srgbClr val="0070C0"/>
                </a:solidFill>
                <a:effectLst>
                  <a:outerShdw blurRad="38100" dist="38100" dir="2700000" algn="tl">
                    <a:srgbClr val="000000">
                      <a:alpha val="43137"/>
                    </a:srgbClr>
                  </a:outerShdw>
                </a:effectLst>
                <a:latin typeface="+mn-lt"/>
                <a:ea typeface="+mn-ea"/>
                <a:cs typeface="+mn-cs"/>
              </a:rPr>
              <a:t>参考文献</a:t>
            </a:r>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a:t>
            </a:r>
            <a:b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br>
            <a:r>
              <a:rPr lang="ja-JP" altLang="en-US" sz="2400" b="1" dirty="0" smtClean="0">
                <a:latin typeface="+mn-ea"/>
                <a:ea typeface="+mn-ea"/>
                <a:cs typeface="+mn-cs"/>
              </a:rPr>
              <a:t>給水</a:t>
            </a:r>
            <a:r>
              <a:rPr lang="ja-JP" altLang="en-US" sz="2400" b="1" dirty="0">
                <a:latin typeface="+mn-ea"/>
                <a:ea typeface="+mn-ea"/>
                <a:cs typeface="+mn-cs"/>
              </a:rPr>
              <a:t>装置工事主任技術者試験の過去問（給水工事技術振興財団）</a:t>
            </a:r>
            <a:r>
              <a:rPr lang="en-US" altLang="ja-JP" sz="2400" b="1" dirty="0">
                <a:latin typeface="+mn-ea"/>
                <a:ea typeface="+mn-ea"/>
                <a:cs typeface="+mn-cs"/>
              </a:rPr>
              <a:t/>
            </a:r>
            <a:br>
              <a:rPr lang="en-US" altLang="ja-JP" sz="2400" b="1" dirty="0">
                <a:latin typeface="+mn-ea"/>
                <a:ea typeface="+mn-ea"/>
                <a:cs typeface="+mn-cs"/>
              </a:rPr>
            </a:br>
            <a:r>
              <a:rPr lang="en-US" altLang="ja-JP" sz="2400" b="1" dirty="0">
                <a:latin typeface="+mn-ea"/>
                <a:ea typeface="+mn-ea"/>
                <a:cs typeface="+mn-cs"/>
              </a:rPr>
              <a:t/>
            </a:r>
            <a:br>
              <a:rPr lang="en-US" altLang="ja-JP" sz="2400" b="1" dirty="0">
                <a:latin typeface="+mn-ea"/>
                <a:ea typeface="+mn-ea"/>
                <a:cs typeface="+mn-cs"/>
              </a:rPr>
            </a:br>
            <a:r>
              <a:rPr lang="ja-JP" altLang="en-US" sz="2400" b="1" dirty="0" smtClean="0">
                <a:latin typeface="+mn-ea"/>
                <a:ea typeface="+mn-ea"/>
                <a:cs typeface="+mn-cs"/>
              </a:rPr>
              <a:t>指定給水装置工事事業者研修テキスト２０１９</a:t>
            </a:r>
            <a:r>
              <a:rPr lang="en-US" altLang="ja-JP" sz="2400" b="1" dirty="0" smtClean="0">
                <a:latin typeface="+mn-ea"/>
                <a:ea typeface="+mn-ea"/>
                <a:cs typeface="+mn-cs"/>
              </a:rPr>
              <a:t/>
            </a:r>
            <a:br>
              <a:rPr lang="en-US" altLang="ja-JP" sz="2400" b="1" dirty="0" smtClean="0">
                <a:latin typeface="+mn-ea"/>
                <a:ea typeface="+mn-ea"/>
                <a:cs typeface="+mn-cs"/>
              </a:rPr>
            </a:br>
            <a:r>
              <a:rPr lang="ja-JP" altLang="en-US" sz="2400" b="1" dirty="0" smtClean="0">
                <a:latin typeface="+mn-ea"/>
                <a:ea typeface="+mn-ea"/>
                <a:cs typeface="+mn-cs"/>
              </a:rPr>
              <a:t>（発行：公益社団法人日本水道協会）</a:t>
            </a:r>
            <a:r>
              <a:rPr lang="en-US" altLang="ja-JP" sz="2400" b="1" dirty="0" smtClean="0">
                <a:latin typeface="+mn-ea"/>
                <a:ea typeface="+mn-ea"/>
                <a:cs typeface="+mn-cs"/>
              </a:rPr>
              <a:t/>
            </a:r>
            <a:br>
              <a:rPr lang="en-US" altLang="ja-JP" sz="2400" b="1" dirty="0" smtClean="0">
                <a:latin typeface="+mn-ea"/>
                <a:ea typeface="+mn-ea"/>
                <a:cs typeface="+mn-cs"/>
              </a:rPr>
            </a:br>
            <a:r>
              <a:rPr lang="en-US" altLang="ja-JP" sz="2400" b="1" dirty="0" smtClean="0">
                <a:latin typeface="+mn-ea"/>
                <a:ea typeface="+mn-ea"/>
                <a:cs typeface="+mn-cs"/>
              </a:rPr>
              <a:t/>
            </a:r>
            <a:br>
              <a:rPr lang="en-US" altLang="ja-JP" sz="2400" b="1" dirty="0" smtClean="0">
                <a:latin typeface="+mn-ea"/>
                <a:ea typeface="+mn-ea"/>
                <a:cs typeface="+mn-cs"/>
              </a:rPr>
            </a:br>
            <a:r>
              <a:rPr lang="ja-JP" altLang="en-US" sz="2400" b="1" dirty="0" smtClean="0">
                <a:latin typeface="+mn-ea"/>
                <a:ea typeface="+mn-ea"/>
                <a:cs typeface="+mn-cs"/>
              </a:rPr>
              <a:t>できる合格　給水装置基本テキスト新訂第１１版</a:t>
            </a:r>
            <a:r>
              <a:rPr lang="en-US" altLang="ja-JP" sz="2400" b="1" dirty="0">
                <a:latin typeface="+mn-ea"/>
                <a:ea typeface="+mn-ea"/>
                <a:cs typeface="+mn-cs"/>
              </a:rPr>
              <a:t/>
            </a:r>
            <a:br>
              <a:rPr lang="en-US" altLang="ja-JP" sz="2400" b="1" dirty="0">
                <a:latin typeface="+mn-ea"/>
                <a:ea typeface="+mn-ea"/>
                <a:cs typeface="+mn-cs"/>
              </a:rPr>
            </a:br>
            <a:r>
              <a:rPr lang="ja-JP" altLang="en-US" sz="2400" b="1" dirty="0" smtClean="0">
                <a:latin typeface="+mn-ea"/>
                <a:ea typeface="+mn-ea"/>
                <a:cs typeface="+mn-cs"/>
              </a:rPr>
              <a:t>（発行：丸善プラネット　著者：ＳＫＣ産業開発センター 諏訪 公）</a:t>
            </a:r>
            <a:r>
              <a:rPr lang="en-US" altLang="ja-JP" sz="2400" b="1" dirty="0">
                <a:latin typeface="+mn-ea"/>
                <a:ea typeface="+mn-ea"/>
                <a:cs typeface="+mn-cs"/>
              </a:rPr>
              <a:t/>
            </a:r>
            <a:br>
              <a:rPr lang="en-US" altLang="ja-JP" sz="2400" b="1" dirty="0">
                <a:latin typeface="+mn-ea"/>
                <a:ea typeface="+mn-ea"/>
                <a:cs typeface="+mn-cs"/>
              </a:rPr>
            </a:br>
            <a:r>
              <a:rPr lang="en-US" altLang="ja-JP" sz="2400" dirty="0" smtClean="0">
                <a:latin typeface="+mn-ea"/>
                <a:ea typeface="+mn-ea"/>
              </a:rPr>
              <a:t/>
            </a:r>
            <a:br>
              <a:rPr lang="en-US" altLang="ja-JP" sz="2400" dirty="0" smtClean="0">
                <a:latin typeface="+mn-ea"/>
                <a:ea typeface="+mn-ea"/>
              </a:rPr>
            </a:br>
            <a:r>
              <a:rPr lang="ja-JP" altLang="en-US" sz="2400" b="1" dirty="0" smtClean="0">
                <a:latin typeface="+mn-ea"/>
                <a:ea typeface="+mn-ea"/>
              </a:rPr>
              <a:t>改訂６版　給水装置工事主任技術者パーフェクトマスター</a:t>
            </a:r>
            <a:r>
              <a:rPr lang="en-US" altLang="ja-JP" sz="2400" b="1" dirty="0" smtClean="0">
                <a:latin typeface="+mn-ea"/>
                <a:ea typeface="+mn-ea"/>
              </a:rPr>
              <a:t/>
            </a:r>
            <a:br>
              <a:rPr lang="en-US" altLang="ja-JP" sz="2400" b="1" dirty="0" smtClean="0">
                <a:latin typeface="+mn-ea"/>
                <a:ea typeface="+mn-ea"/>
              </a:rPr>
            </a:br>
            <a:r>
              <a:rPr lang="ja-JP" altLang="en-US" sz="2400" b="1" dirty="0" smtClean="0">
                <a:latin typeface="+mn-ea"/>
                <a:ea typeface="+mn-ea"/>
              </a:rPr>
              <a:t>（発行：梅田出版　著者：給水装置リサーチ会）</a:t>
            </a:r>
            <a:endParaRPr lang="ja-JP" altLang="en-US" sz="1800" b="1" dirty="0">
              <a:latin typeface="+mn-ea"/>
              <a:ea typeface="+mn-ea"/>
              <a:cs typeface="+mn-cs"/>
            </a:endParaRPr>
          </a:p>
        </p:txBody>
      </p:sp>
      <p:sp>
        <p:nvSpPr>
          <p:cNvPr id="2" name="スライド番号プレースホルダー 1"/>
          <p:cNvSpPr>
            <a:spLocks noGrp="1"/>
          </p:cNvSpPr>
          <p:nvPr>
            <p:ph type="sldNum" sz="quarter" idx="12"/>
          </p:nvPr>
        </p:nvSpPr>
        <p:spPr/>
        <p:txBody>
          <a:bodyPr/>
          <a:lstStyle/>
          <a:p>
            <a:r>
              <a:rPr kumimoji="1" lang="en-US" altLang="ja-JP" dirty="0" smtClean="0"/>
              <a:t>22</a:t>
            </a:r>
            <a:endParaRPr kumimoji="1" lang="ja-JP" altLang="en-US" dirty="0"/>
          </a:p>
        </p:txBody>
      </p:sp>
      <p:sp>
        <p:nvSpPr>
          <p:cNvPr id="4" name="タイトル 2"/>
          <p:cNvSpPr txBox="1">
            <a:spLocks/>
          </p:cNvSpPr>
          <p:nvPr/>
        </p:nvSpPr>
        <p:spPr>
          <a:xfrm>
            <a:off x="1058091" y="5133702"/>
            <a:ext cx="10097590" cy="122264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smtClean="0">
                <a:solidFill>
                  <a:srgbClr val="0070C0"/>
                </a:solidFill>
                <a:effectLst>
                  <a:outerShdw blurRad="38100" dist="38100" dir="2700000" algn="tl">
                    <a:srgbClr val="000000">
                      <a:alpha val="43137"/>
                    </a:srgbClr>
                  </a:outerShdw>
                </a:effectLst>
                <a:latin typeface="+mn-ea"/>
                <a:ea typeface="+mn-ea"/>
                <a:cs typeface="+mn-cs"/>
              </a:rPr>
              <a:t>ご清聴ありがとうございました。</a:t>
            </a:r>
            <a: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t/>
            </a:r>
            <a:b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br>
            <a: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t/>
            </a:r>
            <a:b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br>
            <a:r>
              <a:rPr lang="ja-JP" altLang="en-US" sz="2500" b="1" dirty="0" smtClean="0">
                <a:effectLst>
                  <a:outerShdw blurRad="38100" dist="38100" dir="2700000" algn="tl">
                    <a:srgbClr val="000000">
                      <a:alpha val="43137"/>
                    </a:srgbClr>
                  </a:outerShdw>
                </a:effectLst>
                <a:latin typeface="+mn-ea"/>
                <a:ea typeface="+mn-ea"/>
                <a:cs typeface="+mn-cs"/>
              </a:rPr>
              <a:t>編集・発行：木津川市、精華町、和束町、笠置町、南山城村</a:t>
            </a:r>
            <a:endParaRPr lang="ja-JP" altLang="en-US" sz="2500" b="1" dirty="0">
              <a:effectLst>
                <a:outerShdw blurRad="38100" dist="38100" dir="2700000" algn="tl">
                  <a:srgbClr val="000000">
                    <a:alpha val="43137"/>
                  </a:srgbClr>
                </a:outerShdw>
              </a:effectLst>
              <a:latin typeface="+mn-ea"/>
              <a:ea typeface="+mn-ea"/>
              <a:cs typeface="+mn-cs"/>
            </a:endParaRPr>
          </a:p>
        </p:txBody>
      </p:sp>
    </p:spTree>
    <p:extLst>
      <p:ext uri="{BB962C8B-B14F-4D97-AF65-F5344CB8AC3E}">
        <p14:creationId xmlns:p14="http://schemas.microsoft.com/office/powerpoint/2010/main" val="4220997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3</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kumimoji="1" lang="ja-JP" altLang="en-US" sz="3600" b="1" dirty="0" smtClean="0">
                <a:solidFill>
                  <a:srgbClr val="0070C0"/>
                </a:solidFill>
                <a:effectLst>
                  <a:outerShdw blurRad="38100" dist="38100" dir="2700000" algn="tl">
                    <a:srgbClr val="000000">
                      <a:alpha val="43137"/>
                    </a:srgbClr>
                  </a:outerShdw>
                </a:effectLst>
              </a:rPr>
              <a:t>１　公衆衛生概論</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4801314"/>
          </a:xfrm>
          <a:prstGeom prst="rect">
            <a:avLst/>
          </a:prstGeom>
          <a:noFill/>
        </p:spPr>
        <p:txBody>
          <a:bodyPr wrap="square" rtlCol="0">
            <a:spAutoFit/>
          </a:bodyPr>
          <a:lstStyle/>
          <a:p>
            <a:r>
              <a:rPr lang="ja-JP" altLang="en-US" b="1" dirty="0" smtClean="0"/>
              <a:t>〇１８００年代に西洋で</a:t>
            </a:r>
            <a:r>
              <a:rPr lang="ja-JP" altLang="en-US" b="1" dirty="0" smtClean="0">
                <a:solidFill>
                  <a:srgbClr val="FF0000"/>
                </a:solidFill>
              </a:rPr>
              <a:t>コレラ</a:t>
            </a:r>
            <a:r>
              <a:rPr lang="ja-JP" altLang="en-US" b="1" dirty="0" smtClean="0"/>
              <a:t>が流行</a:t>
            </a:r>
            <a:endParaRPr lang="en-US" altLang="ja-JP" b="1" dirty="0"/>
          </a:p>
          <a:p>
            <a:r>
              <a:rPr lang="ja-JP" altLang="en-US" b="1" dirty="0" smtClean="0"/>
              <a:t>〇１８９３年にアメリカとドイツで川の水を濾過して給水することにより水系感染症の死亡率が</a:t>
            </a:r>
            <a:endParaRPr lang="en-US" altLang="ja-JP" b="1" dirty="0" smtClean="0"/>
          </a:p>
          <a:p>
            <a:r>
              <a:rPr lang="ja-JP" altLang="en-US" b="1" dirty="0"/>
              <a:t>　</a:t>
            </a:r>
            <a:r>
              <a:rPr lang="ja-JP" altLang="en-US" b="1" dirty="0" smtClean="0"/>
              <a:t>低下するのみならず、一般の死亡率も低下することが発見された。⇒</a:t>
            </a:r>
            <a:r>
              <a:rPr lang="ja-JP" altLang="en-US" b="1" dirty="0" smtClean="0">
                <a:solidFill>
                  <a:srgbClr val="FF0000"/>
                </a:solidFill>
              </a:rPr>
              <a:t>ミルズーレンケ現象</a:t>
            </a:r>
            <a:endParaRPr lang="en-US" altLang="ja-JP" b="1" dirty="0" smtClean="0">
              <a:solidFill>
                <a:srgbClr val="FF0000"/>
              </a:solidFill>
            </a:endParaRPr>
          </a:p>
          <a:p>
            <a:r>
              <a:rPr lang="ja-JP" altLang="en-US" b="1" dirty="0" smtClean="0"/>
              <a:t>〇近代水道⇒鉄管を用い、濾過した浄水を連続して供給する有圧の水道</a:t>
            </a:r>
            <a:endParaRPr lang="en-US" altLang="ja-JP" b="1" dirty="0"/>
          </a:p>
          <a:p>
            <a:r>
              <a:rPr lang="ja-JP" altLang="en-US" b="1" dirty="0" smtClean="0"/>
              <a:t>〇日本の近代水道</a:t>
            </a:r>
            <a:endParaRPr lang="en-US" altLang="ja-JP" b="1" dirty="0"/>
          </a:p>
          <a:p>
            <a:r>
              <a:rPr lang="ja-JP" altLang="en-US" b="1" dirty="0" smtClean="0"/>
              <a:t>　明治２０年（１８８７年）に横浜水道で給水開始、その後、函館や長崎、</a:t>
            </a:r>
            <a:r>
              <a:rPr lang="ja-JP" altLang="en-US" b="1" dirty="0"/>
              <a:t>東京</a:t>
            </a:r>
            <a:r>
              <a:rPr lang="ja-JP" altLang="en-US" b="1" dirty="0" smtClean="0"/>
              <a:t>などでも給水開始</a:t>
            </a:r>
            <a:endParaRPr lang="en-US" altLang="ja-JP" b="1" dirty="0" smtClean="0"/>
          </a:p>
          <a:p>
            <a:r>
              <a:rPr lang="ja-JP" altLang="en-US" b="1" dirty="0"/>
              <a:t>　</a:t>
            </a:r>
            <a:r>
              <a:rPr lang="ja-JP" altLang="en-US" b="1" dirty="0" smtClean="0"/>
              <a:t>大正１０年（１９２１年）頃から塩素消毒を導入。昭和３０年代以降、水道の普及が急速に進む。</a:t>
            </a:r>
            <a:endParaRPr lang="en-US" altLang="ja-JP" b="1" dirty="0"/>
          </a:p>
          <a:p>
            <a:r>
              <a:rPr lang="ja-JP" altLang="en-US" b="1" dirty="0" smtClean="0"/>
              <a:t>〇１人１日の水の使用量は約２５０</a:t>
            </a:r>
            <a:r>
              <a:rPr lang="en-US" altLang="ja-JP" b="1" dirty="0" smtClean="0"/>
              <a:t>ℓ</a:t>
            </a:r>
            <a:r>
              <a:rPr lang="ja-JP" altLang="en-US" b="1" dirty="0" err="1" smtClean="0"/>
              <a:t>、</a:t>
            </a:r>
            <a:r>
              <a:rPr lang="ja-JP" altLang="en-US" b="1" dirty="0" smtClean="0"/>
              <a:t>災害避難時でも３</a:t>
            </a:r>
            <a:r>
              <a:rPr lang="en-US" altLang="ja-JP" b="1" dirty="0" smtClean="0"/>
              <a:t>ℓ</a:t>
            </a:r>
            <a:r>
              <a:rPr lang="ja-JP" altLang="en-US" b="1" dirty="0" smtClean="0"/>
              <a:t>が必要</a:t>
            </a:r>
            <a:r>
              <a:rPr lang="ja-JP" altLang="en-US" b="1" dirty="0"/>
              <a:t>　</a:t>
            </a:r>
            <a:endParaRPr lang="en-US" altLang="ja-JP" b="1" dirty="0" smtClean="0"/>
          </a:p>
          <a:p>
            <a:r>
              <a:rPr lang="ja-JP" altLang="en-US" b="1" dirty="0" smtClean="0"/>
              <a:t>〇５１項目の水質基準⇒蛇口から出る水で基準を満足すること。</a:t>
            </a:r>
            <a:endParaRPr lang="en-US" altLang="ja-JP" b="1" dirty="0" smtClean="0"/>
          </a:p>
          <a:p>
            <a:r>
              <a:rPr lang="ja-JP" altLang="en-US" b="1" dirty="0" smtClean="0"/>
              <a:t>　主な項目は、一般細菌、大腸菌、鉛、水銀、六価クロム、</a:t>
            </a:r>
            <a:endParaRPr lang="en-US" altLang="ja-JP" b="1" dirty="0" smtClean="0"/>
          </a:p>
          <a:p>
            <a:r>
              <a:rPr lang="ja-JP" altLang="en-US" b="1" dirty="0"/>
              <a:t>　</a:t>
            </a:r>
            <a:r>
              <a:rPr lang="ja-JP" altLang="en-US" b="1" dirty="0" smtClean="0"/>
              <a:t>亜硝酸態窒素、シアン、トリハロメタン、界面活性剤など</a:t>
            </a:r>
            <a:endParaRPr lang="en-US" altLang="ja-JP" b="1" dirty="0" smtClean="0"/>
          </a:p>
          <a:p>
            <a:r>
              <a:rPr lang="ja-JP" altLang="en-US" b="1" dirty="0" smtClean="0"/>
              <a:t>〇塩素消毒⇒浄水場などで次亜塩素酸ナトリウムを注入</a:t>
            </a:r>
            <a:endParaRPr lang="en-US" altLang="ja-JP" b="1" dirty="0" smtClean="0"/>
          </a:p>
          <a:p>
            <a:r>
              <a:rPr lang="ja-JP" altLang="en-US" b="1" dirty="0"/>
              <a:t>　</a:t>
            </a:r>
            <a:r>
              <a:rPr lang="ja-JP" altLang="en-US" b="1" dirty="0" smtClean="0"/>
              <a:t>（蛇口から出る水で遊離残留塩素が０</a:t>
            </a:r>
            <a:r>
              <a:rPr lang="en-US" altLang="ja-JP" b="1" dirty="0" smtClean="0"/>
              <a:t>.</a:t>
            </a:r>
            <a:r>
              <a:rPr lang="ja-JP" altLang="en-US" b="1" dirty="0" smtClean="0"/>
              <a:t>１ｍｇ</a:t>
            </a:r>
            <a:r>
              <a:rPr lang="en-US" altLang="ja-JP" b="1" dirty="0" smtClean="0"/>
              <a:t>/ℓ</a:t>
            </a:r>
            <a:r>
              <a:rPr lang="ja-JP" altLang="en-US" b="1" dirty="0" smtClean="0"/>
              <a:t>以上）　</a:t>
            </a:r>
            <a:endParaRPr lang="en-US" altLang="ja-JP" b="1" dirty="0"/>
          </a:p>
          <a:p>
            <a:r>
              <a:rPr lang="ja-JP" altLang="en-US" b="1" dirty="0" smtClean="0"/>
              <a:t>〇残留塩素の検査方法は、ＤＰＤ法が簡便</a:t>
            </a:r>
            <a:endParaRPr lang="en-US" altLang="ja-JP" b="1" dirty="0" smtClean="0"/>
          </a:p>
          <a:p>
            <a:r>
              <a:rPr lang="ja-JP" altLang="en-US" b="1" dirty="0"/>
              <a:t>　</a:t>
            </a:r>
            <a:r>
              <a:rPr lang="ja-JP" altLang="en-US" b="1" dirty="0" smtClean="0"/>
              <a:t>⇒水に試薬を混ぜて直ぐに桃赤色になれば遊離残留塩素が存在</a:t>
            </a:r>
            <a:endParaRPr lang="en-US" altLang="ja-JP" b="1" dirty="0" smtClean="0"/>
          </a:p>
          <a:p>
            <a:r>
              <a:rPr lang="ja-JP" altLang="en-US" b="1" dirty="0" smtClean="0"/>
              <a:t>〇クリプトスプリジウム（小腸に寄生する病虫）は塩素消毒</a:t>
            </a:r>
            <a:endParaRPr lang="en-US" altLang="ja-JP" b="1" dirty="0" smtClean="0"/>
          </a:p>
          <a:p>
            <a:r>
              <a:rPr lang="ja-JP" altLang="en-US" b="1" dirty="0"/>
              <a:t>　</a:t>
            </a:r>
            <a:r>
              <a:rPr lang="ja-JP" altLang="en-US" b="1" smtClean="0"/>
              <a:t>で不活化できない</a:t>
            </a:r>
            <a:r>
              <a:rPr lang="ja-JP" altLang="en-US" b="1" dirty="0" smtClean="0"/>
              <a:t>。⇒水源を清浄に保つ必要がある。</a:t>
            </a:r>
            <a:endParaRPr lang="ja-JP" altLang="en-US" b="1" dirty="0"/>
          </a:p>
        </p:txBody>
      </p:sp>
      <p:pic>
        <p:nvPicPr>
          <p:cNvPr id="9" name="図 8"/>
          <p:cNvPicPr>
            <a:picLocks noChangeAspect="1"/>
          </p:cNvPicPr>
          <p:nvPr/>
        </p:nvPicPr>
        <p:blipFill>
          <a:blip r:embed="rId2"/>
          <a:stretch>
            <a:fillRect/>
          </a:stretch>
        </p:blipFill>
        <p:spPr>
          <a:xfrm>
            <a:off x="7968426" y="3404144"/>
            <a:ext cx="3200317" cy="249500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137" y="6009347"/>
            <a:ext cx="2277186" cy="613183"/>
          </a:xfrm>
          <a:prstGeom prst="rect">
            <a:avLst/>
          </a:prstGeom>
        </p:spPr>
      </p:pic>
      <p:sp>
        <p:nvSpPr>
          <p:cNvPr id="5" name="テキスト ボックス 4"/>
          <p:cNvSpPr txBox="1"/>
          <p:nvPr/>
        </p:nvSpPr>
        <p:spPr>
          <a:xfrm>
            <a:off x="2722170" y="6171684"/>
            <a:ext cx="2122785" cy="369332"/>
          </a:xfrm>
          <a:prstGeom prst="rect">
            <a:avLst/>
          </a:prstGeom>
          <a:noFill/>
        </p:spPr>
        <p:txBody>
          <a:bodyPr wrap="square" rtlCol="0">
            <a:spAutoFit/>
          </a:bodyPr>
          <a:lstStyle/>
          <a:p>
            <a:r>
              <a:rPr kumimoji="1" lang="ja-JP" altLang="en-US" b="1" dirty="0" smtClean="0"/>
              <a:t>ＤＰＤ試薬⇒</a:t>
            </a:r>
            <a:endParaRPr kumimoji="1" lang="ja-JP" altLang="en-US" b="1" dirty="0"/>
          </a:p>
        </p:txBody>
      </p:sp>
    </p:spTree>
    <p:extLst>
      <p:ext uri="{BB962C8B-B14F-4D97-AF65-F5344CB8AC3E}">
        <p14:creationId xmlns:p14="http://schemas.microsoft.com/office/powerpoint/2010/main" val="13280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4</a:t>
            </a:r>
            <a:endParaRPr kumimoji="1" lang="ja-JP" altLang="en-US" dirty="0"/>
          </a:p>
        </p:txBody>
      </p:sp>
      <p:sp>
        <p:nvSpPr>
          <p:cNvPr id="8" name="テキスト ボックス 7"/>
          <p:cNvSpPr txBox="1"/>
          <p:nvPr/>
        </p:nvSpPr>
        <p:spPr>
          <a:xfrm>
            <a:off x="1005839" y="528766"/>
            <a:ext cx="5912545" cy="2308324"/>
          </a:xfrm>
          <a:prstGeom prst="rect">
            <a:avLst/>
          </a:prstGeom>
          <a:noFill/>
        </p:spPr>
        <p:txBody>
          <a:bodyPr wrap="square" rtlCol="0">
            <a:spAutoFit/>
          </a:bodyPr>
          <a:lstStyle/>
          <a:p>
            <a:r>
              <a:rPr lang="ja-JP" altLang="en-US" b="1" dirty="0" smtClean="0"/>
              <a:t>〇誤接続（クロスコネクション）の禁止</a:t>
            </a:r>
            <a:endParaRPr lang="en-US" altLang="ja-JP" b="1" dirty="0" smtClean="0"/>
          </a:p>
          <a:p>
            <a:r>
              <a:rPr lang="ja-JP" altLang="en-US" b="1" dirty="0"/>
              <a:t>　</a:t>
            </a:r>
            <a:r>
              <a:rPr lang="ja-JP" altLang="en-US" b="1" dirty="0" smtClean="0"/>
              <a:t>給水管に工業用水、農業用水、井戸水、雨水、</a:t>
            </a:r>
            <a:endParaRPr lang="en-US" altLang="ja-JP" b="1" dirty="0" smtClean="0"/>
          </a:p>
          <a:p>
            <a:r>
              <a:rPr lang="ja-JP" altLang="en-US" b="1" dirty="0"/>
              <a:t>　</a:t>
            </a:r>
            <a:r>
              <a:rPr lang="ja-JP" altLang="en-US" b="1" dirty="0" smtClean="0"/>
              <a:t>ガスなどの配管を接続することは、禁止されて</a:t>
            </a:r>
            <a:endParaRPr lang="en-US" altLang="ja-JP" b="1" dirty="0" smtClean="0"/>
          </a:p>
          <a:p>
            <a:r>
              <a:rPr lang="ja-JP" altLang="en-US" b="1" dirty="0"/>
              <a:t>　</a:t>
            </a:r>
            <a:r>
              <a:rPr lang="ja-JP" altLang="en-US" b="1" dirty="0" smtClean="0"/>
              <a:t>いる。また、受水槽の上流側の給水管と下流側</a:t>
            </a:r>
            <a:endParaRPr lang="en-US" altLang="ja-JP" b="1" dirty="0" smtClean="0"/>
          </a:p>
          <a:p>
            <a:r>
              <a:rPr lang="ja-JP" altLang="en-US" b="1" dirty="0"/>
              <a:t>　</a:t>
            </a:r>
            <a:r>
              <a:rPr lang="ja-JP" altLang="en-US" b="1" dirty="0" smtClean="0"/>
              <a:t>の配管を接続することも禁止されている。配水</a:t>
            </a:r>
            <a:endParaRPr lang="en-US" altLang="ja-JP" b="1" dirty="0" smtClean="0"/>
          </a:p>
          <a:p>
            <a:r>
              <a:rPr lang="ja-JP" altLang="en-US" b="1" dirty="0" smtClean="0"/>
              <a:t>　管から給水管を分岐した場合は、ＤＰＤ法で残　</a:t>
            </a:r>
            <a:endParaRPr lang="en-US" altLang="ja-JP" b="1" dirty="0" smtClean="0"/>
          </a:p>
          <a:p>
            <a:r>
              <a:rPr lang="ja-JP" altLang="en-US" b="1" dirty="0"/>
              <a:t>　</a:t>
            </a:r>
            <a:r>
              <a:rPr lang="ja-JP" altLang="en-US" b="1" dirty="0" smtClean="0"/>
              <a:t>留塩素を測定し誤接続でないことを確認する。</a:t>
            </a:r>
            <a:endParaRPr lang="en-US" altLang="ja-JP" b="1" dirty="0" smtClean="0"/>
          </a:p>
          <a:p>
            <a:endParaRPr lang="ja-JP" altLang="en-US" b="1" dirty="0"/>
          </a:p>
        </p:txBody>
      </p:sp>
      <p:pic>
        <p:nvPicPr>
          <p:cNvPr id="5" name="図 4"/>
          <p:cNvPicPr>
            <a:picLocks noChangeAspect="1"/>
          </p:cNvPicPr>
          <p:nvPr/>
        </p:nvPicPr>
        <p:blipFill>
          <a:blip r:embed="rId2"/>
          <a:stretch>
            <a:fillRect/>
          </a:stretch>
        </p:blipFill>
        <p:spPr>
          <a:xfrm>
            <a:off x="6344578" y="528766"/>
            <a:ext cx="5251269" cy="3873584"/>
          </a:xfrm>
          <a:prstGeom prst="rect">
            <a:avLst/>
          </a:prstGeom>
        </p:spPr>
      </p:pic>
      <p:sp>
        <p:nvSpPr>
          <p:cNvPr id="11" name="テキスト ボックス 10"/>
          <p:cNvSpPr txBox="1"/>
          <p:nvPr/>
        </p:nvSpPr>
        <p:spPr>
          <a:xfrm>
            <a:off x="1005839" y="3119470"/>
            <a:ext cx="5338739" cy="3139321"/>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endParaRPr kumimoji="1" lang="en-US" altLang="ja-JP" dirty="0" smtClean="0"/>
          </a:p>
          <a:p>
            <a:r>
              <a:rPr lang="ja-JP" altLang="en-US" dirty="0" smtClean="0"/>
              <a:t>１　次のうち水系感染症でないものはどれか。</a:t>
            </a:r>
            <a:endParaRPr lang="en-US" altLang="ja-JP" dirty="0" smtClean="0"/>
          </a:p>
          <a:p>
            <a:r>
              <a:rPr lang="ja-JP" altLang="en-US" dirty="0"/>
              <a:t>　</a:t>
            </a:r>
            <a:r>
              <a:rPr lang="ja-JP" altLang="en-US" dirty="0" smtClean="0"/>
              <a:t>　　①赤痢　②Ｏ１５７　③マラリア</a:t>
            </a:r>
            <a:endParaRPr lang="en-US" altLang="ja-JP" dirty="0"/>
          </a:p>
          <a:p>
            <a:endParaRPr kumimoji="1" lang="en-US" altLang="ja-JP" dirty="0" smtClean="0"/>
          </a:p>
          <a:p>
            <a:r>
              <a:rPr lang="ja-JP" altLang="en-US" dirty="0"/>
              <a:t>２</a:t>
            </a:r>
            <a:r>
              <a:rPr lang="ja-JP" altLang="en-US" dirty="0" smtClean="0"/>
              <a:t>　成人が日常生活で１日に摂取し、排泄する水</a:t>
            </a:r>
            <a:endParaRPr lang="en-US" altLang="ja-JP" dirty="0" smtClean="0"/>
          </a:p>
          <a:p>
            <a:r>
              <a:rPr lang="ja-JP" altLang="en-US" dirty="0"/>
              <a:t>　</a:t>
            </a:r>
            <a:r>
              <a:rPr lang="ja-JP" altLang="en-US" dirty="0" smtClean="0"/>
              <a:t>　の量はどれくらいか。</a:t>
            </a:r>
            <a:endParaRPr kumimoji="1" lang="en-US" altLang="ja-JP" dirty="0" smtClean="0"/>
          </a:p>
          <a:p>
            <a:r>
              <a:rPr lang="ja-JP" altLang="en-US" dirty="0" smtClean="0"/>
              <a:t>　　　①４</a:t>
            </a:r>
            <a:r>
              <a:rPr lang="en-US" altLang="ja-JP" dirty="0" smtClean="0"/>
              <a:t>ℓ</a:t>
            </a:r>
            <a:r>
              <a:rPr lang="ja-JP" altLang="en-US" dirty="0" smtClean="0"/>
              <a:t>　②２．５</a:t>
            </a:r>
            <a:r>
              <a:rPr lang="en-US" altLang="ja-JP" dirty="0" smtClean="0"/>
              <a:t>ℓ</a:t>
            </a:r>
            <a:r>
              <a:rPr lang="ja-JP" altLang="en-US" dirty="0" smtClean="0"/>
              <a:t>　③１</a:t>
            </a:r>
            <a:r>
              <a:rPr lang="en-US" altLang="ja-JP" dirty="0" smtClean="0"/>
              <a:t>ℓ</a:t>
            </a:r>
            <a:r>
              <a:rPr lang="ja-JP" altLang="en-US" dirty="0" smtClean="0"/>
              <a:t>　</a:t>
            </a:r>
            <a:endParaRPr lang="en-US" altLang="ja-JP" dirty="0"/>
          </a:p>
          <a:p>
            <a:endParaRPr kumimoji="1" lang="en-US" altLang="ja-JP" dirty="0" smtClean="0"/>
          </a:p>
          <a:p>
            <a:r>
              <a:rPr lang="ja-JP" altLang="en-US" dirty="0" smtClean="0"/>
              <a:t>３　水道水の白濁は界面活性剤が原因である。</a:t>
            </a:r>
            <a:endParaRPr lang="en-US" altLang="ja-JP" dirty="0"/>
          </a:p>
          <a:p>
            <a:r>
              <a:rPr kumimoji="1" lang="ja-JP" altLang="en-US" dirty="0" smtClean="0"/>
              <a:t>　　　①正しい　②誤り</a:t>
            </a:r>
            <a:endParaRPr kumimoji="1" lang="en-US" altLang="ja-JP" dirty="0" smtClean="0"/>
          </a:p>
          <a:p>
            <a:endParaRPr kumimoji="1" lang="ja-JP" altLang="en-US" dirty="0"/>
          </a:p>
        </p:txBody>
      </p:sp>
      <p:sp>
        <p:nvSpPr>
          <p:cNvPr id="12" name="テキスト ボックス 11"/>
          <p:cNvSpPr txBox="1"/>
          <p:nvPr/>
        </p:nvSpPr>
        <p:spPr>
          <a:xfrm>
            <a:off x="6574515" y="4402350"/>
            <a:ext cx="4791395" cy="1200329"/>
          </a:xfrm>
          <a:prstGeom prst="rect">
            <a:avLst/>
          </a:prstGeom>
          <a:noFill/>
          <a:ln w="19050">
            <a:solidFill>
              <a:srgbClr val="00B050"/>
            </a:solidFill>
            <a:prstDash val="solid"/>
          </a:ln>
        </p:spPr>
        <p:txBody>
          <a:bodyPr wrap="square" rtlCol="0">
            <a:spAutoFit/>
          </a:bodyPr>
          <a:lstStyle/>
          <a:p>
            <a:r>
              <a:rPr kumimoji="1" lang="en-US" altLang="ja-JP" dirty="0" smtClean="0"/>
              <a:t>【</a:t>
            </a:r>
            <a:r>
              <a:rPr lang="ja-JP" altLang="en-US" dirty="0"/>
              <a:t>答</a:t>
            </a:r>
            <a:r>
              <a:rPr lang="ja-JP" altLang="en-US" dirty="0" smtClean="0"/>
              <a:t>え</a:t>
            </a:r>
            <a:r>
              <a:rPr lang="en-US" altLang="ja-JP" dirty="0" smtClean="0"/>
              <a:t>】</a:t>
            </a:r>
            <a:r>
              <a:rPr lang="ja-JP" altLang="en-US" dirty="0" smtClean="0"/>
              <a:t>　</a:t>
            </a:r>
            <a:r>
              <a:rPr lang="en-US" altLang="ja-JP" dirty="0" smtClean="0"/>
              <a:t>1</a:t>
            </a:r>
            <a:r>
              <a:rPr lang="ja-JP" altLang="en-US" dirty="0" smtClean="0"/>
              <a:t>　③マラリア</a:t>
            </a:r>
            <a:endParaRPr lang="en-US" altLang="ja-JP" dirty="0" smtClean="0"/>
          </a:p>
          <a:p>
            <a:r>
              <a:rPr lang="ja-JP" altLang="en-US" dirty="0" smtClean="0"/>
              <a:t>　２　②２．５</a:t>
            </a:r>
            <a:r>
              <a:rPr lang="en-US" altLang="ja-JP" dirty="0" smtClean="0"/>
              <a:t>ℓ</a:t>
            </a:r>
            <a:r>
              <a:rPr lang="ja-JP" altLang="en-US" dirty="0" smtClean="0"/>
              <a:t>　　　３　②誤り</a:t>
            </a:r>
            <a:endParaRPr lang="en-US" altLang="ja-JP" dirty="0" smtClean="0"/>
          </a:p>
          <a:p>
            <a:r>
              <a:rPr lang="ja-JP" altLang="en-US" dirty="0"/>
              <a:t>　</a:t>
            </a:r>
            <a:r>
              <a:rPr lang="ja-JP" altLang="en-US" dirty="0" smtClean="0"/>
              <a:t>　水道水が白濁した場合は、空気が混入し</a:t>
            </a:r>
            <a:endParaRPr lang="en-US" altLang="ja-JP" dirty="0" smtClean="0"/>
          </a:p>
          <a:p>
            <a:r>
              <a:rPr lang="ja-JP" altLang="en-US" dirty="0"/>
              <a:t>　</a:t>
            </a:r>
            <a:r>
              <a:rPr lang="ja-JP" altLang="en-US" dirty="0" smtClean="0"/>
              <a:t>　</a:t>
            </a:r>
            <a:r>
              <a:rPr lang="ja-JP" altLang="en-US" dirty="0" err="1" smtClean="0"/>
              <a:t>て</a:t>
            </a:r>
            <a:r>
              <a:rPr lang="ja-JP" altLang="en-US" dirty="0" smtClean="0"/>
              <a:t>いることが多い。</a:t>
            </a:r>
            <a:endParaRPr kumimoji="1" lang="ja-JP" altLang="en-US" dirty="0"/>
          </a:p>
        </p:txBody>
      </p:sp>
    </p:spTree>
    <p:extLst>
      <p:ext uri="{BB962C8B-B14F-4D97-AF65-F5344CB8AC3E}">
        <p14:creationId xmlns:p14="http://schemas.microsoft.com/office/powerpoint/2010/main" val="286725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5</a:t>
            </a:r>
            <a:endParaRPr kumimoji="1" lang="ja-JP" altLang="en-US" dirty="0"/>
          </a:p>
        </p:txBody>
      </p:sp>
      <p:sp>
        <p:nvSpPr>
          <p:cNvPr id="7" name="テキスト ボックス 6"/>
          <p:cNvSpPr txBox="1"/>
          <p:nvPr/>
        </p:nvSpPr>
        <p:spPr>
          <a:xfrm>
            <a:off x="548640" y="470263"/>
            <a:ext cx="10620103" cy="646331"/>
          </a:xfrm>
          <a:prstGeom prst="rect">
            <a:avLst/>
          </a:prstGeom>
          <a:noFill/>
        </p:spPr>
        <p:txBody>
          <a:bodyPr wrap="square" rtlCol="0">
            <a:spAutoFit/>
          </a:bodyPr>
          <a:lstStyle/>
          <a:p>
            <a:r>
              <a:rPr kumimoji="1" lang="ja-JP" altLang="en-US" sz="3600" b="1" dirty="0" smtClean="0">
                <a:solidFill>
                  <a:srgbClr val="0070C0"/>
                </a:solidFill>
                <a:effectLst>
                  <a:outerShdw blurRad="38100" dist="38100" dir="2700000" algn="tl">
                    <a:srgbClr val="000000">
                      <a:alpha val="43137"/>
                    </a:srgbClr>
                  </a:outerShdw>
                </a:effectLst>
              </a:rPr>
              <a:t>２　</a:t>
            </a:r>
            <a:r>
              <a:rPr lang="ja-JP" altLang="en-US" sz="3600" b="1" dirty="0" smtClean="0">
                <a:solidFill>
                  <a:srgbClr val="0070C0"/>
                </a:solidFill>
                <a:effectLst>
                  <a:outerShdw blurRad="38100" dist="38100" dir="2700000" algn="tl">
                    <a:srgbClr val="000000">
                      <a:alpha val="43137"/>
                    </a:srgbClr>
                  </a:outerShdw>
                </a:effectLst>
              </a:rPr>
              <a:t>水道行政</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096719"/>
            <a:ext cx="10465526" cy="3416320"/>
          </a:xfrm>
          <a:prstGeom prst="rect">
            <a:avLst/>
          </a:prstGeom>
          <a:noFill/>
          <a:ln w="19050">
            <a:solidFill>
              <a:srgbClr val="00B050"/>
            </a:solidFill>
          </a:ln>
        </p:spPr>
        <p:txBody>
          <a:bodyPr wrap="square" rtlCol="0">
            <a:spAutoFit/>
          </a:bodyPr>
          <a:lstStyle/>
          <a:p>
            <a:r>
              <a:rPr lang="en-US" altLang="ja-JP" dirty="0" smtClean="0"/>
              <a:t>【</a:t>
            </a:r>
            <a:r>
              <a:rPr lang="ja-JP" altLang="en-US" dirty="0" smtClean="0"/>
              <a:t>水道法の抜粋</a:t>
            </a:r>
            <a:r>
              <a:rPr lang="en-US" altLang="ja-JP" dirty="0" smtClean="0"/>
              <a:t>】</a:t>
            </a:r>
            <a:endParaRPr lang="ja-JP" altLang="en-US" dirty="0"/>
          </a:p>
          <a:p>
            <a:r>
              <a:rPr lang="ja-JP" altLang="en-US" b="1" dirty="0" smtClean="0"/>
              <a:t>　</a:t>
            </a:r>
            <a:r>
              <a:rPr lang="en-US" altLang="ja-JP" dirty="0" smtClean="0"/>
              <a:t>(</a:t>
            </a:r>
            <a:r>
              <a:rPr lang="ja-JP" altLang="en-US" dirty="0"/>
              <a:t>この法律の目的</a:t>
            </a:r>
            <a:r>
              <a:rPr lang="en-US" altLang="ja-JP" dirty="0"/>
              <a:t>)</a:t>
            </a:r>
          </a:p>
          <a:p>
            <a:r>
              <a:rPr lang="ja-JP" altLang="en-US" dirty="0" smtClean="0"/>
              <a:t>第一条</a:t>
            </a:r>
            <a:r>
              <a:rPr lang="ja-JP" altLang="en-US" dirty="0"/>
              <a:t>　この法律は、水道の布設及び管理を適正かつ合理的ならしめるとともに、水道の基盤</a:t>
            </a:r>
            <a:r>
              <a:rPr lang="ja-JP" altLang="en-US" dirty="0" smtClean="0"/>
              <a:t>を強</a:t>
            </a:r>
            <a:endParaRPr lang="en-US" altLang="ja-JP" dirty="0" smtClean="0"/>
          </a:p>
          <a:p>
            <a:r>
              <a:rPr lang="ja-JP" altLang="en-US" dirty="0"/>
              <a:t>　</a:t>
            </a:r>
            <a:r>
              <a:rPr lang="ja-JP" altLang="en-US" dirty="0" err="1" smtClean="0"/>
              <a:t>化</a:t>
            </a:r>
            <a:r>
              <a:rPr lang="ja-JP" altLang="en-US" dirty="0" err="1"/>
              <a:t>する</a:t>
            </a:r>
            <a:r>
              <a:rPr lang="ja-JP" altLang="en-US" dirty="0"/>
              <a:t>ことによつて、</a:t>
            </a:r>
            <a:r>
              <a:rPr lang="ja-JP" altLang="en-US" b="1" dirty="0">
                <a:solidFill>
                  <a:srgbClr val="FF0000"/>
                </a:solidFill>
              </a:rPr>
              <a:t>清浄にして豊富低廉</a:t>
            </a:r>
            <a:r>
              <a:rPr lang="ja-JP" altLang="en-US" dirty="0"/>
              <a:t>な水の供給を図り、もつて</a:t>
            </a:r>
            <a:r>
              <a:rPr lang="ja-JP" altLang="en-US" b="1" dirty="0">
                <a:solidFill>
                  <a:srgbClr val="FF0000"/>
                </a:solidFill>
              </a:rPr>
              <a:t>公衆衛生の向上</a:t>
            </a:r>
            <a:r>
              <a:rPr lang="ja-JP" altLang="en-US" dirty="0"/>
              <a:t>と</a:t>
            </a:r>
            <a:r>
              <a:rPr lang="ja-JP" altLang="en-US" dirty="0" smtClean="0"/>
              <a:t>生活環境</a:t>
            </a:r>
            <a:endParaRPr lang="en-US" altLang="ja-JP" dirty="0" smtClean="0"/>
          </a:p>
          <a:p>
            <a:r>
              <a:rPr lang="ja-JP" altLang="en-US" dirty="0"/>
              <a:t>　</a:t>
            </a:r>
            <a:r>
              <a:rPr lang="ja-JP" altLang="en-US" dirty="0" smtClean="0"/>
              <a:t>の</a:t>
            </a:r>
            <a:r>
              <a:rPr lang="ja-JP" altLang="en-US" dirty="0"/>
              <a:t>改善とに寄与することを目的とする。</a:t>
            </a:r>
          </a:p>
          <a:p>
            <a:r>
              <a:rPr lang="ja-JP" altLang="en-US" dirty="0" smtClean="0"/>
              <a:t>　</a:t>
            </a:r>
            <a:r>
              <a:rPr lang="en-US" altLang="ja-JP" dirty="0" smtClean="0"/>
              <a:t>(</a:t>
            </a:r>
            <a:r>
              <a:rPr lang="ja-JP" altLang="en-US" dirty="0"/>
              <a:t>責務</a:t>
            </a:r>
            <a:r>
              <a:rPr lang="en-US" altLang="ja-JP" dirty="0"/>
              <a:t>)</a:t>
            </a:r>
          </a:p>
          <a:p>
            <a:r>
              <a:rPr lang="ja-JP" altLang="en-US" dirty="0" smtClean="0"/>
              <a:t>第二条</a:t>
            </a:r>
            <a:r>
              <a:rPr lang="ja-JP" altLang="en-US" dirty="0"/>
              <a:t>　国及び地方公共団体は、水道が国民の日常生活に直結し、その健康を守るために欠く</a:t>
            </a:r>
            <a:r>
              <a:rPr lang="ja-JP" altLang="en-US" dirty="0" smtClean="0"/>
              <a:t>こと</a:t>
            </a:r>
            <a:endParaRPr lang="en-US" altLang="ja-JP" dirty="0" smtClean="0"/>
          </a:p>
          <a:p>
            <a:r>
              <a:rPr lang="ja-JP" altLang="en-US" dirty="0"/>
              <a:t>　</a:t>
            </a:r>
            <a:r>
              <a:rPr lang="ja-JP" altLang="en-US" dirty="0" smtClean="0"/>
              <a:t>の</a:t>
            </a:r>
            <a:r>
              <a:rPr lang="ja-JP" altLang="en-US" dirty="0"/>
              <a:t>できないものであり、かつ、水が貴重な資源であることにかんがみ、</a:t>
            </a:r>
            <a:r>
              <a:rPr lang="ja-JP" altLang="en-US" b="1" dirty="0">
                <a:solidFill>
                  <a:srgbClr val="FF0000"/>
                </a:solidFill>
              </a:rPr>
              <a:t>水源及び水道施設</a:t>
            </a:r>
            <a:r>
              <a:rPr lang="ja-JP" altLang="en-US" b="1" dirty="0" smtClean="0">
                <a:solidFill>
                  <a:srgbClr val="FF0000"/>
                </a:solidFill>
              </a:rPr>
              <a:t>並びに</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これら</a:t>
            </a:r>
            <a:r>
              <a:rPr lang="ja-JP" altLang="en-US" b="1" dirty="0">
                <a:solidFill>
                  <a:srgbClr val="FF0000"/>
                </a:solidFill>
              </a:rPr>
              <a:t>の周辺の清潔保持</a:t>
            </a:r>
            <a:r>
              <a:rPr lang="ja-JP" altLang="en-US" dirty="0"/>
              <a:t>並びに水の適正かつ合理的な使用に関し必要な施策を</a:t>
            </a:r>
            <a:r>
              <a:rPr lang="ja-JP" altLang="en-US" dirty="0" smtClean="0"/>
              <a:t>講じなければなら</a:t>
            </a:r>
            <a:endParaRPr lang="en-US" altLang="ja-JP" dirty="0" smtClean="0"/>
          </a:p>
          <a:p>
            <a:r>
              <a:rPr lang="ja-JP" altLang="en-US" dirty="0"/>
              <a:t>　</a:t>
            </a:r>
            <a:r>
              <a:rPr lang="ja-JP" altLang="en-US" dirty="0" smtClean="0"/>
              <a:t>ない</a:t>
            </a:r>
            <a:r>
              <a:rPr lang="ja-JP" altLang="en-US" dirty="0"/>
              <a:t>。</a:t>
            </a:r>
          </a:p>
          <a:p>
            <a:r>
              <a:rPr lang="ja-JP" altLang="en-US" dirty="0" smtClean="0"/>
              <a:t>２</a:t>
            </a:r>
            <a:r>
              <a:rPr lang="ja-JP" altLang="en-US" dirty="0"/>
              <a:t>　国民は、前項の国及び地方公共団体の施策に協力するとともに、自らも、水源及び水道</a:t>
            </a:r>
            <a:r>
              <a:rPr lang="ja-JP" altLang="en-US" dirty="0" smtClean="0"/>
              <a:t>施設並</a:t>
            </a:r>
            <a:endParaRPr lang="en-US" altLang="ja-JP" dirty="0" smtClean="0"/>
          </a:p>
          <a:p>
            <a:r>
              <a:rPr lang="ja-JP" altLang="en-US" dirty="0"/>
              <a:t>　</a:t>
            </a:r>
            <a:r>
              <a:rPr lang="ja-JP" altLang="en-US" dirty="0" err="1" smtClean="0"/>
              <a:t>びに</a:t>
            </a:r>
            <a:r>
              <a:rPr lang="ja-JP" altLang="en-US" dirty="0"/>
              <a:t>これらの周辺の清潔保持並びに水の適正かつ合理的な使用に努めなければならない</a:t>
            </a:r>
            <a:r>
              <a:rPr lang="ja-JP" altLang="en-US" dirty="0" smtClean="0"/>
              <a:t>。</a:t>
            </a:r>
            <a:endParaRPr lang="ja-JP" altLang="en-US" b="1" dirty="0"/>
          </a:p>
        </p:txBody>
      </p:sp>
      <p:sp>
        <p:nvSpPr>
          <p:cNvPr id="3" name="テキスト ボックス 2"/>
          <p:cNvSpPr txBox="1"/>
          <p:nvPr/>
        </p:nvSpPr>
        <p:spPr>
          <a:xfrm>
            <a:off x="1018903" y="4663306"/>
            <a:ext cx="10465526" cy="1477328"/>
          </a:xfrm>
          <a:prstGeom prst="rect">
            <a:avLst/>
          </a:prstGeom>
          <a:noFill/>
        </p:spPr>
        <p:txBody>
          <a:bodyPr wrap="square" rtlCol="0">
            <a:spAutoFit/>
          </a:bodyPr>
          <a:lstStyle/>
          <a:p>
            <a:r>
              <a:rPr lang="ja-JP" altLang="en-US" b="1" dirty="0" smtClean="0"/>
              <a:t>〇国家資格の試験では、法律の目的や趣旨の条文から出題されることが多いので、語句を正確に暗</a:t>
            </a:r>
            <a:endParaRPr lang="en-US" altLang="ja-JP" b="1" dirty="0" smtClean="0"/>
          </a:p>
          <a:p>
            <a:r>
              <a:rPr lang="ja-JP" altLang="en-US" b="1" dirty="0"/>
              <a:t>　</a:t>
            </a:r>
            <a:r>
              <a:rPr lang="ja-JP" altLang="en-US" b="1" dirty="0" err="1" smtClean="0"/>
              <a:t>記する</a:t>
            </a:r>
            <a:r>
              <a:rPr lang="ja-JP" altLang="en-US" b="1" dirty="0" smtClean="0"/>
              <a:t>。令和元年１０月１日から改正水道法が施行されているので、古いテキストを読む場合は、</a:t>
            </a:r>
            <a:endParaRPr lang="en-US" altLang="ja-JP" b="1" dirty="0" smtClean="0"/>
          </a:p>
          <a:p>
            <a:r>
              <a:rPr lang="ja-JP" altLang="en-US" b="1" dirty="0"/>
              <a:t>　</a:t>
            </a:r>
            <a:r>
              <a:rPr lang="ja-JP" altLang="en-US" b="1" dirty="0" smtClean="0"/>
              <a:t>注意する。</a:t>
            </a:r>
            <a:endParaRPr lang="en-US" altLang="ja-JP" b="1" dirty="0" smtClean="0"/>
          </a:p>
          <a:p>
            <a:r>
              <a:rPr kumimoji="1" lang="ja-JP" altLang="en-US" b="1" dirty="0" smtClean="0"/>
              <a:t>〇水道の最大の目的は、</a:t>
            </a:r>
            <a:r>
              <a:rPr kumimoji="1" lang="ja-JP" altLang="en-US" b="1" dirty="0" smtClean="0">
                <a:solidFill>
                  <a:srgbClr val="FF0000"/>
                </a:solidFill>
              </a:rPr>
              <a:t>公衆衛生の向上</a:t>
            </a:r>
            <a:r>
              <a:rPr kumimoji="1" lang="ja-JP" altLang="en-US" b="1" dirty="0" smtClean="0"/>
              <a:t>にあると言える。国及び地方公共団体のみならず国民にも</a:t>
            </a:r>
            <a:endParaRPr kumimoji="1" lang="en-US" altLang="ja-JP" b="1" dirty="0" smtClean="0"/>
          </a:p>
          <a:p>
            <a:r>
              <a:rPr lang="ja-JP" altLang="en-US" b="1" dirty="0"/>
              <a:t>　</a:t>
            </a:r>
            <a:r>
              <a:rPr kumimoji="1" lang="ja-JP" altLang="en-US" b="1" dirty="0" smtClean="0"/>
              <a:t>水源や水道施設周辺の清潔保持などに対して努力義務が課せられている。</a:t>
            </a:r>
            <a:endParaRPr kumimoji="1" lang="ja-JP" altLang="en-US" b="1" dirty="0"/>
          </a:p>
        </p:txBody>
      </p:sp>
    </p:spTree>
    <p:extLst>
      <p:ext uri="{BB962C8B-B14F-4D97-AF65-F5344CB8AC3E}">
        <p14:creationId xmlns:p14="http://schemas.microsoft.com/office/powerpoint/2010/main" val="1438805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6</a:t>
            </a:r>
            <a:endParaRPr kumimoji="1" lang="ja-JP" altLang="en-US" dirty="0"/>
          </a:p>
        </p:txBody>
      </p:sp>
      <p:sp>
        <p:nvSpPr>
          <p:cNvPr id="3" name="テキスト ボックス 2"/>
          <p:cNvSpPr txBox="1"/>
          <p:nvPr/>
        </p:nvSpPr>
        <p:spPr>
          <a:xfrm>
            <a:off x="1058091" y="561702"/>
            <a:ext cx="10465526" cy="2031325"/>
          </a:xfrm>
          <a:prstGeom prst="rect">
            <a:avLst/>
          </a:prstGeom>
          <a:noFill/>
        </p:spPr>
        <p:txBody>
          <a:bodyPr wrap="square" rtlCol="0">
            <a:spAutoFit/>
          </a:bodyPr>
          <a:lstStyle/>
          <a:p>
            <a:r>
              <a:rPr lang="ja-JP" altLang="en-US" b="1" dirty="0" smtClean="0"/>
              <a:t>〇水道施設とは「取水施設、貯水施設、導水施設、浄水施設、送水施設、配水施設」で、これらは</a:t>
            </a:r>
            <a:endParaRPr lang="en-US" altLang="ja-JP" b="1" dirty="0" smtClean="0"/>
          </a:p>
          <a:p>
            <a:r>
              <a:rPr lang="ja-JP" altLang="en-US" b="1" dirty="0"/>
              <a:t>　</a:t>
            </a:r>
            <a:r>
              <a:rPr lang="ja-JP" altLang="en-US" b="1" dirty="0" smtClean="0"/>
              <a:t>地方公共団体の財産である。一方、給水装置とは「配水管から分岐して設けられた給水管、及び　</a:t>
            </a:r>
            <a:endParaRPr lang="en-US" altLang="ja-JP" b="1" dirty="0" smtClean="0"/>
          </a:p>
          <a:p>
            <a:r>
              <a:rPr lang="ja-JP" altLang="en-US" b="1" dirty="0"/>
              <a:t>　</a:t>
            </a:r>
            <a:r>
              <a:rPr lang="ja-JP" altLang="en-US" b="1" dirty="0" smtClean="0"/>
              <a:t>これに直結する給水用具」で個人の財産である。</a:t>
            </a:r>
            <a:endParaRPr lang="en-US" altLang="ja-JP" b="1" dirty="0" smtClean="0"/>
          </a:p>
          <a:p>
            <a:r>
              <a:rPr kumimoji="1" lang="ja-JP" altLang="en-US" b="1" dirty="0" smtClean="0"/>
              <a:t>〇受水槽以下の配管や給水栓などは、吐水口空間で分離されているため給水装置に含まれない。ま</a:t>
            </a:r>
            <a:endParaRPr kumimoji="1" lang="en-US" altLang="ja-JP" b="1" dirty="0" smtClean="0"/>
          </a:p>
          <a:p>
            <a:r>
              <a:rPr kumimoji="1" lang="ja-JP" altLang="en-US" b="1" dirty="0" smtClean="0"/>
              <a:t>　</a:t>
            </a:r>
            <a:r>
              <a:rPr kumimoji="1" lang="ja-JP" altLang="en-US" b="1" dirty="0" err="1" smtClean="0"/>
              <a:t>た</a:t>
            </a:r>
            <a:r>
              <a:rPr kumimoji="1" lang="ja-JP" altLang="en-US" b="1" dirty="0" smtClean="0"/>
              <a:t>ゴムホースなど簡易に取付け取外しができる器具も給水装置に含まれない。</a:t>
            </a:r>
            <a:endParaRPr kumimoji="1" lang="en-US" altLang="ja-JP" b="1" dirty="0" smtClean="0"/>
          </a:p>
          <a:p>
            <a:r>
              <a:rPr lang="ja-JP" altLang="en-US" b="1" dirty="0" smtClean="0"/>
              <a:t>〇給水装置工事は、指定給水装置工事事業者が行う必要がある。ただし、こま、パッキン等の部品</a:t>
            </a:r>
            <a:endParaRPr lang="en-US" altLang="ja-JP" b="1" dirty="0" smtClean="0"/>
          </a:p>
          <a:p>
            <a:r>
              <a:rPr lang="ja-JP" altLang="en-US" b="1" dirty="0"/>
              <a:t>　</a:t>
            </a:r>
            <a:r>
              <a:rPr lang="ja-JP" altLang="en-US" b="1" dirty="0" smtClean="0"/>
              <a:t>取替えなど軽微なものは含まれない。</a:t>
            </a:r>
            <a:endParaRPr lang="en-US" altLang="ja-JP" b="1"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377" y="2259518"/>
            <a:ext cx="4587240" cy="1933660"/>
          </a:xfrm>
          <a:prstGeom prst="rect">
            <a:avLst/>
          </a:prstGeom>
        </p:spPr>
      </p:pic>
      <p:sp>
        <p:nvSpPr>
          <p:cNvPr id="6" name="テキスト ボックス 5"/>
          <p:cNvSpPr txBox="1"/>
          <p:nvPr/>
        </p:nvSpPr>
        <p:spPr>
          <a:xfrm>
            <a:off x="1058091" y="2494649"/>
            <a:ext cx="5734595" cy="2031325"/>
          </a:xfrm>
          <a:prstGeom prst="rect">
            <a:avLst/>
          </a:prstGeom>
          <a:noFill/>
        </p:spPr>
        <p:txBody>
          <a:bodyPr wrap="square" rtlCol="0">
            <a:spAutoFit/>
          </a:bodyPr>
          <a:lstStyle/>
          <a:p>
            <a:r>
              <a:rPr kumimoji="1" lang="ja-JP" altLang="en-US" b="1" dirty="0" smtClean="0"/>
              <a:t>〇令和元年１０月１日に施行された改正水道法により、</a:t>
            </a:r>
            <a:endParaRPr kumimoji="1" lang="en-US" altLang="ja-JP" b="1" dirty="0" smtClean="0"/>
          </a:p>
          <a:p>
            <a:r>
              <a:rPr lang="ja-JP" altLang="en-US" b="1" dirty="0"/>
              <a:t>　</a:t>
            </a:r>
            <a:r>
              <a:rPr kumimoji="1" lang="ja-JP" altLang="en-US" b="1" dirty="0" smtClean="0"/>
              <a:t>指定給水装置工事事業者の指定に</a:t>
            </a:r>
            <a:r>
              <a:rPr kumimoji="1" lang="ja-JP" altLang="en-US" b="1" dirty="0" smtClean="0">
                <a:solidFill>
                  <a:srgbClr val="FF0000"/>
                </a:solidFill>
              </a:rPr>
              <a:t>５年間の有効期限</a:t>
            </a:r>
            <a:endParaRPr kumimoji="1" lang="en-US" altLang="ja-JP" b="1" dirty="0" smtClean="0">
              <a:solidFill>
                <a:srgbClr val="FF0000"/>
              </a:solidFill>
            </a:endParaRPr>
          </a:p>
          <a:p>
            <a:r>
              <a:rPr lang="ja-JP" altLang="en-US" b="1" dirty="0">
                <a:solidFill>
                  <a:srgbClr val="FF0000"/>
                </a:solidFill>
              </a:rPr>
              <a:t>　</a:t>
            </a:r>
            <a:r>
              <a:rPr kumimoji="1" lang="ja-JP" altLang="en-US" b="1" dirty="0" smtClean="0"/>
              <a:t>が設けられた。</a:t>
            </a:r>
            <a:r>
              <a:rPr kumimoji="1" lang="ja-JP" altLang="en-US" b="1" dirty="0" smtClean="0">
                <a:solidFill>
                  <a:srgbClr val="FF0000"/>
                </a:solidFill>
              </a:rPr>
              <a:t>有効期限内に更新を受けない場合は、</a:t>
            </a:r>
            <a:endParaRPr kumimoji="1" lang="en-US" altLang="ja-JP" b="1" dirty="0" smtClean="0">
              <a:solidFill>
                <a:srgbClr val="FF0000"/>
              </a:solidFill>
            </a:endParaRPr>
          </a:p>
          <a:p>
            <a:r>
              <a:rPr lang="ja-JP" altLang="en-US" b="1" dirty="0">
                <a:solidFill>
                  <a:srgbClr val="FF0000"/>
                </a:solidFill>
              </a:rPr>
              <a:t>　</a:t>
            </a:r>
            <a:r>
              <a:rPr kumimoji="1" lang="ja-JP" altLang="en-US" b="1" dirty="0" smtClean="0">
                <a:solidFill>
                  <a:srgbClr val="FF0000"/>
                </a:solidFill>
              </a:rPr>
              <a:t>指定給水装置工事事業者としての効力を失う。</a:t>
            </a:r>
            <a:endParaRPr lang="en-US" altLang="ja-JP" b="1" dirty="0"/>
          </a:p>
          <a:p>
            <a:r>
              <a:rPr lang="ja-JP" altLang="en-US" b="1" dirty="0">
                <a:solidFill>
                  <a:srgbClr val="FF0000"/>
                </a:solidFill>
              </a:rPr>
              <a:t>　</a:t>
            </a:r>
            <a:r>
              <a:rPr lang="en-US" altLang="ja-JP" b="1" dirty="0" smtClean="0"/>
              <a:t>※</a:t>
            </a:r>
            <a:r>
              <a:rPr kumimoji="1" lang="ja-JP" altLang="en-US" b="1" dirty="0" smtClean="0"/>
              <a:t>令和元年９月３０日</a:t>
            </a:r>
            <a:r>
              <a:rPr lang="ja-JP" altLang="en-US" b="1" dirty="0" smtClean="0"/>
              <a:t>以前に指定を受けている場合</a:t>
            </a:r>
            <a:endParaRPr lang="en-US" altLang="ja-JP" b="1" dirty="0" smtClean="0"/>
          </a:p>
          <a:p>
            <a:r>
              <a:rPr lang="ja-JP" altLang="en-US" b="1" dirty="0"/>
              <a:t>　</a:t>
            </a:r>
            <a:r>
              <a:rPr lang="ja-JP" altLang="en-US" b="1" dirty="0" smtClean="0"/>
              <a:t>　の有効期限は右表のとおり。</a:t>
            </a:r>
            <a:endParaRPr kumimoji="1" lang="en-US" altLang="ja-JP" b="1" dirty="0" smtClean="0"/>
          </a:p>
          <a:p>
            <a:endParaRPr kumimoji="1" lang="ja-JP" altLang="en-US" b="1" dirty="0"/>
          </a:p>
        </p:txBody>
      </p:sp>
      <p:sp>
        <p:nvSpPr>
          <p:cNvPr id="7" name="テキスト ボックス 6"/>
          <p:cNvSpPr txBox="1"/>
          <p:nvPr/>
        </p:nvSpPr>
        <p:spPr>
          <a:xfrm>
            <a:off x="1058091" y="4193178"/>
            <a:ext cx="10465526" cy="923330"/>
          </a:xfrm>
          <a:prstGeom prst="rect">
            <a:avLst/>
          </a:prstGeom>
          <a:noFill/>
        </p:spPr>
        <p:txBody>
          <a:bodyPr wrap="square" rtlCol="0">
            <a:spAutoFit/>
          </a:bodyPr>
          <a:lstStyle/>
          <a:p>
            <a:r>
              <a:rPr lang="ja-JP" altLang="en-US" b="1" dirty="0"/>
              <a:t>〇指定給水装置工事事業者は、</a:t>
            </a:r>
            <a:r>
              <a:rPr lang="ja-JP" altLang="en-US" b="1" dirty="0">
                <a:solidFill>
                  <a:srgbClr val="FF0000"/>
                </a:solidFill>
              </a:rPr>
              <a:t>事業所ごとに</a:t>
            </a:r>
            <a:r>
              <a:rPr lang="ja-JP" altLang="en-US" b="1" dirty="0" smtClean="0">
                <a:solidFill>
                  <a:srgbClr val="FF0000"/>
                </a:solidFill>
              </a:rPr>
              <a:t>、給水</a:t>
            </a:r>
            <a:r>
              <a:rPr lang="ja-JP" altLang="en-US" b="1" dirty="0">
                <a:solidFill>
                  <a:srgbClr val="FF0000"/>
                </a:solidFill>
              </a:rPr>
              <a:t>装置工事主任技術者を選任</a:t>
            </a:r>
            <a:r>
              <a:rPr lang="ja-JP" altLang="en-US" b="1" dirty="0"/>
              <a:t>しなければならない。</a:t>
            </a:r>
          </a:p>
          <a:p>
            <a:r>
              <a:rPr lang="ja-JP" altLang="en-US" b="1" dirty="0" smtClean="0"/>
              <a:t>〇給水</a:t>
            </a:r>
            <a:r>
              <a:rPr lang="ja-JP" altLang="en-US" b="1" dirty="0"/>
              <a:t>装置工事主任</a:t>
            </a:r>
            <a:r>
              <a:rPr lang="ja-JP" altLang="en-US" b="1" dirty="0" smtClean="0"/>
              <a:t>技術者の職務は、「給水</a:t>
            </a:r>
            <a:r>
              <a:rPr lang="ja-JP" altLang="en-US" b="1" dirty="0"/>
              <a:t>装置工事に関する技術上の</a:t>
            </a:r>
            <a:r>
              <a:rPr lang="ja-JP" altLang="en-US" b="1" dirty="0" smtClean="0"/>
              <a:t>管理、給水</a:t>
            </a:r>
            <a:r>
              <a:rPr lang="ja-JP" altLang="en-US" b="1" dirty="0"/>
              <a:t>装置工事に</a:t>
            </a:r>
            <a:r>
              <a:rPr lang="ja-JP" altLang="en-US" b="1" dirty="0" smtClean="0"/>
              <a:t>従事</a:t>
            </a:r>
            <a:endParaRPr lang="en-US" altLang="ja-JP" b="1" dirty="0" smtClean="0"/>
          </a:p>
          <a:p>
            <a:r>
              <a:rPr lang="ja-JP" altLang="en-US" b="1" dirty="0"/>
              <a:t>　</a:t>
            </a:r>
            <a:r>
              <a:rPr lang="ja-JP" altLang="en-US" b="1" dirty="0" smtClean="0"/>
              <a:t>する</a:t>
            </a:r>
            <a:r>
              <a:rPr lang="ja-JP" altLang="en-US" b="1" dirty="0"/>
              <a:t>者の技術上の指導</a:t>
            </a:r>
            <a:r>
              <a:rPr lang="ja-JP" altLang="en-US" b="1" dirty="0" smtClean="0"/>
              <a:t>監督、給水装置の</a:t>
            </a:r>
            <a:r>
              <a:rPr lang="ja-JP" altLang="en-US" b="1" dirty="0"/>
              <a:t>構造及び</a:t>
            </a:r>
            <a:r>
              <a:rPr lang="ja-JP" altLang="en-US" b="1" dirty="0" smtClean="0"/>
              <a:t>材質の基準に適合していることの確認」など。</a:t>
            </a:r>
            <a:endParaRPr lang="en-US" altLang="ja-JP" b="1" dirty="0" smtClean="0"/>
          </a:p>
        </p:txBody>
      </p:sp>
      <p:sp>
        <p:nvSpPr>
          <p:cNvPr id="8" name="テキスト ボックス 7"/>
          <p:cNvSpPr txBox="1"/>
          <p:nvPr/>
        </p:nvSpPr>
        <p:spPr>
          <a:xfrm>
            <a:off x="1162594" y="5171839"/>
            <a:ext cx="10724606" cy="307777"/>
          </a:xfrm>
          <a:prstGeom prst="rect">
            <a:avLst/>
          </a:prstGeom>
          <a:noFill/>
          <a:ln w="19050">
            <a:solidFill>
              <a:srgbClr val="00B050"/>
            </a:solidFill>
          </a:ln>
        </p:spPr>
        <p:txBody>
          <a:bodyPr wrap="square" rtlCol="0">
            <a:spAutoFit/>
          </a:bodyPr>
          <a:lstStyle/>
          <a:p>
            <a:r>
              <a:rPr lang="en-US" altLang="ja-JP" sz="1400" dirty="0" smtClean="0"/>
              <a:t>【</a:t>
            </a:r>
            <a:r>
              <a:rPr lang="ja-JP" altLang="en-US" sz="1400" dirty="0" smtClean="0"/>
              <a:t>練習問題</a:t>
            </a:r>
            <a:r>
              <a:rPr lang="en-US" altLang="ja-JP" sz="1400" dirty="0" smtClean="0"/>
              <a:t>】</a:t>
            </a:r>
            <a:r>
              <a:rPr lang="ja-JP" altLang="en-US" sz="1400" dirty="0" smtClean="0"/>
              <a:t>　用水供給事業とは市町村に原水を供給する水道事業である。　①正しい　②誤り</a:t>
            </a:r>
            <a:endParaRPr lang="en-US" altLang="ja-JP" sz="1400" dirty="0" smtClean="0"/>
          </a:p>
        </p:txBody>
      </p:sp>
      <p:sp>
        <p:nvSpPr>
          <p:cNvPr id="9" name="テキスト ボックス 8"/>
          <p:cNvSpPr txBox="1"/>
          <p:nvPr/>
        </p:nvSpPr>
        <p:spPr>
          <a:xfrm>
            <a:off x="1162594" y="5630134"/>
            <a:ext cx="10724606" cy="307777"/>
          </a:xfrm>
          <a:prstGeom prst="rect">
            <a:avLst/>
          </a:prstGeom>
          <a:noFill/>
          <a:ln w="19050">
            <a:solidFill>
              <a:srgbClr val="00B050"/>
            </a:solidFill>
          </a:ln>
        </p:spPr>
        <p:txBody>
          <a:bodyPr wrap="square" rtlCol="0">
            <a:spAutoFit/>
          </a:bodyPr>
          <a:lstStyle/>
          <a:p>
            <a:r>
              <a:rPr lang="en-US" altLang="ja-JP" sz="1400" dirty="0" smtClean="0"/>
              <a:t>【</a:t>
            </a:r>
            <a:r>
              <a:rPr lang="ja-JP" altLang="en-US" sz="1400" dirty="0" smtClean="0"/>
              <a:t>答え</a:t>
            </a:r>
            <a:r>
              <a:rPr lang="en-US" altLang="ja-JP" sz="1400" dirty="0" smtClean="0"/>
              <a:t>】</a:t>
            </a:r>
            <a:r>
              <a:rPr lang="ja-JP" altLang="en-US" sz="1400" dirty="0"/>
              <a:t>　</a:t>
            </a:r>
            <a:r>
              <a:rPr lang="ja-JP" altLang="en-US" sz="1400" dirty="0" smtClean="0"/>
              <a:t>②誤り　用水供給事業とは京都府営水道などのことで、末端水道事業（木津川市や精華町など）に</a:t>
            </a:r>
            <a:r>
              <a:rPr lang="ja-JP" altLang="en-US" sz="1400" b="1" dirty="0" smtClean="0">
                <a:solidFill>
                  <a:srgbClr val="FF0000"/>
                </a:solidFill>
              </a:rPr>
              <a:t>浄水</a:t>
            </a:r>
            <a:r>
              <a:rPr lang="ja-JP" altLang="en-US" sz="1400" dirty="0" smtClean="0"/>
              <a:t>を供給する。</a:t>
            </a:r>
            <a:endParaRPr kumimoji="1" lang="ja-JP" altLang="en-US" sz="1400" dirty="0"/>
          </a:p>
        </p:txBody>
      </p:sp>
    </p:spTree>
    <p:extLst>
      <p:ext uri="{BB962C8B-B14F-4D97-AF65-F5344CB8AC3E}">
        <p14:creationId xmlns:p14="http://schemas.microsoft.com/office/powerpoint/2010/main" val="148455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7</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３</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給水装置工事法</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2862322"/>
          </a:xfrm>
          <a:prstGeom prst="rect">
            <a:avLst/>
          </a:prstGeom>
          <a:noFill/>
        </p:spPr>
        <p:txBody>
          <a:bodyPr wrap="square" rtlCol="0">
            <a:spAutoFit/>
          </a:bodyPr>
          <a:lstStyle/>
          <a:p>
            <a:r>
              <a:rPr lang="ja-JP" altLang="en-US" b="1" dirty="0" smtClean="0"/>
              <a:t>〇手順　工事受注（施主との契約）⇒調査（現地確認、道路管理者やガス会社などと調整、水</a:t>
            </a:r>
            <a:endParaRPr lang="en-US" altLang="ja-JP" b="1" dirty="0" smtClean="0"/>
          </a:p>
          <a:p>
            <a:r>
              <a:rPr lang="ja-JP" altLang="en-US" b="1" dirty="0"/>
              <a:t>　</a:t>
            </a:r>
            <a:r>
              <a:rPr lang="ja-JP" altLang="en-US" b="1" dirty="0" smtClean="0"/>
              <a:t>道事業者と協議）⇒計画（材料や工法の選定、設計図作成、材料や機械器具の手配など）⇒水道</a:t>
            </a:r>
            <a:endParaRPr lang="en-US" altLang="ja-JP" b="1" dirty="0" smtClean="0"/>
          </a:p>
          <a:p>
            <a:r>
              <a:rPr lang="ja-JP" altLang="en-US" b="1" dirty="0"/>
              <a:t>　</a:t>
            </a:r>
            <a:r>
              <a:rPr lang="ja-JP" altLang="en-US" b="1" dirty="0" smtClean="0"/>
              <a:t>事業者への申請手続⇒水道事業者の審査及び承認⇒工事施工⇒竣工検査（自主検査、竣工図作成、</a:t>
            </a:r>
            <a:endParaRPr lang="en-US" altLang="ja-JP" b="1" dirty="0" smtClean="0"/>
          </a:p>
          <a:p>
            <a:r>
              <a:rPr lang="ja-JP" altLang="en-US" b="1" dirty="0"/>
              <a:t>　</a:t>
            </a:r>
            <a:r>
              <a:rPr lang="ja-JP" altLang="en-US" b="1" dirty="0" smtClean="0"/>
              <a:t>水道事業者の検査）⇒通水⇒施主へ引渡</a:t>
            </a:r>
            <a:endParaRPr lang="en-US" altLang="ja-JP" b="1" dirty="0" smtClean="0"/>
          </a:p>
          <a:p>
            <a:r>
              <a:rPr lang="ja-JP" altLang="en-US" b="1" dirty="0" smtClean="0"/>
              <a:t>〇給水管の口径は、水の使用量に比して著しく過大でないこと。また、配水管への取付口からメー</a:t>
            </a:r>
            <a:endParaRPr lang="en-US" altLang="ja-JP" b="1" dirty="0" smtClean="0"/>
          </a:p>
          <a:p>
            <a:r>
              <a:rPr lang="ja-JP" altLang="en-US" b="1" dirty="0"/>
              <a:t>　</a:t>
            </a:r>
            <a:r>
              <a:rPr lang="ja-JP" altLang="en-US" b="1" dirty="0" smtClean="0"/>
              <a:t>ターまでの特定区間は、材料が指定されているので、水道事業者に確認すること。</a:t>
            </a:r>
            <a:endParaRPr lang="en-US" altLang="ja-JP" b="1" dirty="0" smtClean="0"/>
          </a:p>
          <a:p>
            <a:r>
              <a:rPr lang="ja-JP" altLang="en-US" b="1" dirty="0" smtClean="0"/>
              <a:t>〇配水管からの分岐は、他の給水装置の取付口から３０ｃｍ以上離す。また直管から分岐し、曲管　</a:t>
            </a:r>
            <a:endParaRPr lang="en-US" altLang="ja-JP" b="1" dirty="0" smtClean="0"/>
          </a:p>
          <a:p>
            <a:r>
              <a:rPr lang="ja-JP" altLang="en-US" b="1" dirty="0"/>
              <a:t>　</a:t>
            </a:r>
            <a:r>
              <a:rPr lang="ja-JP" altLang="en-US" b="1" dirty="0" smtClean="0"/>
              <a:t>からは分岐できない。</a:t>
            </a:r>
            <a:endParaRPr lang="en-US" altLang="ja-JP" b="1" dirty="0" smtClean="0"/>
          </a:p>
          <a:p>
            <a:r>
              <a:rPr lang="ja-JP" altLang="en-US" b="1" dirty="0" smtClean="0"/>
              <a:t>〇サドル付分水栓の施工例は、次のとおり。</a:t>
            </a:r>
            <a:r>
              <a:rPr lang="ja-JP" altLang="en-US" sz="1200" b="1" dirty="0" smtClean="0"/>
              <a:t>（平成</a:t>
            </a:r>
            <a:r>
              <a:rPr lang="en-US" altLang="ja-JP" sz="1200" b="1" dirty="0" smtClean="0"/>
              <a:t>25</a:t>
            </a:r>
            <a:r>
              <a:rPr lang="ja-JP" altLang="en-US" sz="1200" b="1" dirty="0" smtClean="0"/>
              <a:t>年給水装置工事主任技術者試験より）</a:t>
            </a:r>
            <a:endParaRPr lang="en-US" altLang="ja-JP" sz="1200" b="1" dirty="0" smtClean="0"/>
          </a:p>
          <a:p>
            <a:endParaRPr lang="en-US" altLang="ja-JP" b="1" dirty="0"/>
          </a:p>
        </p:txBody>
      </p:sp>
      <p:pic>
        <p:nvPicPr>
          <p:cNvPr id="4" name="図 3"/>
          <p:cNvPicPr>
            <a:picLocks noChangeAspect="1"/>
          </p:cNvPicPr>
          <p:nvPr/>
        </p:nvPicPr>
        <p:blipFill>
          <a:blip r:embed="rId2"/>
          <a:stretch>
            <a:fillRect/>
          </a:stretch>
        </p:blipFill>
        <p:spPr>
          <a:xfrm>
            <a:off x="345687" y="3753203"/>
            <a:ext cx="2593456" cy="1869635"/>
          </a:xfrm>
          <a:prstGeom prst="rect">
            <a:avLst/>
          </a:prstGeom>
        </p:spPr>
      </p:pic>
      <p:pic>
        <p:nvPicPr>
          <p:cNvPr id="6" name="図 5"/>
          <p:cNvPicPr>
            <a:picLocks noChangeAspect="1"/>
          </p:cNvPicPr>
          <p:nvPr/>
        </p:nvPicPr>
        <p:blipFill>
          <a:blip r:embed="rId3"/>
          <a:stretch>
            <a:fillRect/>
          </a:stretch>
        </p:blipFill>
        <p:spPr>
          <a:xfrm>
            <a:off x="3147736" y="3753203"/>
            <a:ext cx="2556754" cy="1869635"/>
          </a:xfrm>
          <a:prstGeom prst="rect">
            <a:avLst/>
          </a:prstGeom>
        </p:spPr>
      </p:pic>
      <p:pic>
        <p:nvPicPr>
          <p:cNvPr id="9" name="図 8"/>
          <p:cNvPicPr>
            <a:picLocks noChangeAspect="1"/>
          </p:cNvPicPr>
          <p:nvPr/>
        </p:nvPicPr>
        <p:blipFill>
          <a:blip r:embed="rId4"/>
          <a:stretch>
            <a:fillRect/>
          </a:stretch>
        </p:blipFill>
        <p:spPr>
          <a:xfrm>
            <a:off x="5857647" y="3753203"/>
            <a:ext cx="3324339" cy="1869635"/>
          </a:xfrm>
          <a:prstGeom prst="rect">
            <a:avLst/>
          </a:prstGeom>
        </p:spPr>
      </p:pic>
      <p:pic>
        <p:nvPicPr>
          <p:cNvPr id="10" name="図 9"/>
          <p:cNvPicPr>
            <a:picLocks noChangeAspect="1"/>
          </p:cNvPicPr>
          <p:nvPr/>
        </p:nvPicPr>
        <p:blipFill>
          <a:blip r:embed="rId5"/>
          <a:stretch>
            <a:fillRect/>
          </a:stretch>
        </p:blipFill>
        <p:spPr>
          <a:xfrm>
            <a:off x="9368926" y="3753203"/>
            <a:ext cx="2437879" cy="1869635"/>
          </a:xfrm>
          <a:prstGeom prst="rect">
            <a:avLst/>
          </a:prstGeom>
        </p:spPr>
      </p:pic>
      <p:sp>
        <p:nvSpPr>
          <p:cNvPr id="11" name="テキスト ボックス 10"/>
          <p:cNvSpPr txBox="1"/>
          <p:nvPr/>
        </p:nvSpPr>
        <p:spPr>
          <a:xfrm>
            <a:off x="345687" y="5622838"/>
            <a:ext cx="11461118" cy="369332"/>
          </a:xfrm>
          <a:prstGeom prst="rect">
            <a:avLst/>
          </a:prstGeom>
          <a:noFill/>
        </p:spPr>
        <p:txBody>
          <a:bodyPr wrap="square" rtlCol="0">
            <a:spAutoFit/>
          </a:bodyPr>
          <a:lstStyle/>
          <a:p>
            <a:r>
              <a:rPr kumimoji="1" lang="ja-JP" altLang="en-US" dirty="0" smtClean="0"/>
              <a:t>　サドル付分水栓取付　⇒　　　　　穿孔　　　　⇒　　　　　防食コア取付　　　⇒　分水栓の方向調整</a:t>
            </a:r>
            <a:endParaRPr kumimoji="1" lang="ja-JP" altLang="en-US" dirty="0"/>
          </a:p>
        </p:txBody>
      </p:sp>
      <p:sp>
        <p:nvSpPr>
          <p:cNvPr id="12" name="テキスト ボックス 11"/>
          <p:cNvSpPr txBox="1"/>
          <p:nvPr/>
        </p:nvSpPr>
        <p:spPr>
          <a:xfrm>
            <a:off x="1018903" y="5987018"/>
            <a:ext cx="10633166" cy="369332"/>
          </a:xfrm>
          <a:prstGeom prst="rect">
            <a:avLst/>
          </a:prstGeom>
          <a:noFill/>
        </p:spPr>
        <p:txBody>
          <a:bodyPr wrap="square" rtlCol="0">
            <a:spAutoFit/>
          </a:bodyPr>
          <a:lstStyle/>
          <a:p>
            <a:r>
              <a:rPr lang="ja-JP" altLang="en-US" b="1" dirty="0"/>
              <a:t>〇家屋の主配管は、配管の経路について構造物の下の通過を避けること。</a:t>
            </a:r>
          </a:p>
        </p:txBody>
      </p:sp>
    </p:spTree>
    <p:extLst>
      <p:ext uri="{BB962C8B-B14F-4D97-AF65-F5344CB8AC3E}">
        <p14:creationId xmlns:p14="http://schemas.microsoft.com/office/powerpoint/2010/main" val="3457574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8</a:t>
            </a:r>
            <a:endParaRPr kumimoji="1" lang="ja-JP" altLang="en-US" dirty="0"/>
          </a:p>
        </p:txBody>
      </p:sp>
      <p:sp>
        <p:nvSpPr>
          <p:cNvPr id="3" name="テキスト ボックス 2"/>
          <p:cNvSpPr txBox="1"/>
          <p:nvPr/>
        </p:nvSpPr>
        <p:spPr>
          <a:xfrm>
            <a:off x="992008" y="522234"/>
            <a:ext cx="10465526" cy="646331"/>
          </a:xfrm>
          <a:prstGeom prst="rect">
            <a:avLst/>
          </a:prstGeom>
          <a:noFill/>
        </p:spPr>
        <p:txBody>
          <a:bodyPr wrap="square" rtlCol="0">
            <a:spAutoFit/>
          </a:bodyPr>
          <a:lstStyle/>
          <a:p>
            <a:r>
              <a:rPr lang="ja-JP" altLang="en-US" b="1" dirty="0" smtClean="0"/>
              <a:t>〇戸建住宅の配管は、耐衝撃性硬質ポリ塩化ビニル管（ＨＩＶＰ）、架橋ポリエチレン管（ＸＰＥ</a:t>
            </a:r>
            <a:endParaRPr lang="en-US" altLang="ja-JP" b="1" dirty="0" smtClean="0"/>
          </a:p>
          <a:p>
            <a:r>
              <a:rPr lang="ja-JP" altLang="en-US" b="1" dirty="0"/>
              <a:t>　</a:t>
            </a:r>
            <a:r>
              <a:rPr lang="ja-JP" altLang="en-US" b="1" dirty="0" smtClean="0"/>
              <a:t>Ｐ）、ポリブデン管（ＰＢＰ）、さや管ヘッダなどで</a:t>
            </a:r>
            <a:r>
              <a:rPr lang="ja-JP" altLang="en-US" b="1" dirty="0"/>
              <a:t>施工</a:t>
            </a:r>
            <a:r>
              <a:rPr lang="ja-JP" altLang="en-US" b="1" dirty="0" smtClean="0"/>
              <a:t>されることが多い。</a:t>
            </a:r>
            <a:endParaRPr lang="en-US" altLang="ja-JP" b="1" dirty="0"/>
          </a:p>
        </p:txBody>
      </p:sp>
      <p:pic>
        <p:nvPicPr>
          <p:cNvPr id="4" name="図 3"/>
          <p:cNvPicPr>
            <a:picLocks noChangeAspect="1"/>
          </p:cNvPicPr>
          <p:nvPr/>
        </p:nvPicPr>
        <p:blipFill>
          <a:blip r:embed="rId2"/>
          <a:stretch>
            <a:fillRect/>
          </a:stretch>
        </p:blipFill>
        <p:spPr>
          <a:xfrm>
            <a:off x="6224771" y="1168565"/>
            <a:ext cx="5545845" cy="3692193"/>
          </a:xfrm>
          <a:prstGeom prst="rect">
            <a:avLst/>
          </a:prstGeom>
          <a:ln w="19050">
            <a:solidFill>
              <a:srgbClr val="00B050"/>
            </a:solidFill>
            <a:prstDash val="solid"/>
          </a:ln>
        </p:spPr>
      </p:pic>
      <p:sp>
        <p:nvSpPr>
          <p:cNvPr id="5" name="テキスト ボックス 4"/>
          <p:cNvSpPr txBox="1"/>
          <p:nvPr/>
        </p:nvSpPr>
        <p:spPr>
          <a:xfrm>
            <a:off x="6348663" y="4366633"/>
            <a:ext cx="2261937" cy="369332"/>
          </a:xfrm>
          <a:prstGeom prst="rect">
            <a:avLst/>
          </a:prstGeom>
          <a:noFill/>
        </p:spPr>
        <p:txBody>
          <a:bodyPr wrap="square" rtlCol="0">
            <a:spAutoFit/>
          </a:bodyPr>
          <a:lstStyle/>
          <a:p>
            <a:r>
              <a:rPr kumimoji="1" lang="en-US" altLang="ja-JP" dirty="0" smtClean="0"/>
              <a:t>【</a:t>
            </a:r>
            <a:r>
              <a:rPr kumimoji="1" lang="ja-JP" altLang="en-US" dirty="0" smtClean="0"/>
              <a:t>戸建住宅の例</a:t>
            </a:r>
            <a:r>
              <a:rPr kumimoji="1" lang="en-US" altLang="ja-JP" dirty="0" smtClean="0"/>
              <a:t>】</a:t>
            </a:r>
            <a:endParaRPr kumimoji="1" lang="ja-JP" altLang="en-US" dirty="0"/>
          </a:p>
        </p:txBody>
      </p:sp>
      <p:sp>
        <p:nvSpPr>
          <p:cNvPr id="6" name="テキスト ボックス 5"/>
          <p:cNvSpPr txBox="1"/>
          <p:nvPr/>
        </p:nvSpPr>
        <p:spPr>
          <a:xfrm>
            <a:off x="992008" y="1168565"/>
            <a:ext cx="5132066" cy="3970318"/>
          </a:xfrm>
          <a:prstGeom prst="rect">
            <a:avLst/>
          </a:prstGeom>
          <a:noFill/>
        </p:spPr>
        <p:txBody>
          <a:bodyPr wrap="square" rtlCol="0">
            <a:spAutoFit/>
          </a:bodyPr>
          <a:lstStyle/>
          <a:p>
            <a:r>
              <a:rPr lang="ja-JP" altLang="en-US" b="1" dirty="0" smtClean="0"/>
              <a:t>〇給水管が地中で漏水した場合、周囲の土砂を　</a:t>
            </a:r>
            <a:endParaRPr lang="en-US" altLang="ja-JP" b="1" dirty="0" smtClean="0"/>
          </a:p>
          <a:p>
            <a:r>
              <a:rPr lang="ja-JP" altLang="en-US" b="1" dirty="0"/>
              <a:t>　</a:t>
            </a:r>
            <a:r>
              <a:rPr lang="ja-JP" altLang="en-US" b="1" dirty="0" smtClean="0"/>
              <a:t>巻き込んでガス管などに噴き出すことで、ガ</a:t>
            </a:r>
            <a:endParaRPr lang="en-US" altLang="ja-JP" b="1" dirty="0" smtClean="0"/>
          </a:p>
          <a:p>
            <a:r>
              <a:rPr lang="ja-JP" altLang="en-US" b="1" dirty="0"/>
              <a:t>　</a:t>
            </a:r>
            <a:r>
              <a:rPr lang="ja-JP" altLang="en-US" b="1" dirty="0" smtClean="0"/>
              <a:t>ス管などに傷を与えるおそれがあるため、給</a:t>
            </a:r>
            <a:endParaRPr lang="en-US" altLang="ja-JP" b="1" dirty="0" smtClean="0"/>
          </a:p>
          <a:p>
            <a:r>
              <a:rPr lang="ja-JP" altLang="en-US" b="1" dirty="0"/>
              <a:t>　</a:t>
            </a:r>
            <a:r>
              <a:rPr lang="ja-JP" altLang="en-US" b="1" dirty="0" smtClean="0"/>
              <a:t>水管はガス管などと３０ｃｍ以上離して埋設</a:t>
            </a:r>
            <a:endParaRPr lang="en-US" altLang="ja-JP" b="1" dirty="0" smtClean="0"/>
          </a:p>
          <a:p>
            <a:r>
              <a:rPr lang="ja-JP" altLang="en-US" b="1" dirty="0"/>
              <a:t>　</a:t>
            </a:r>
            <a:r>
              <a:rPr lang="ja-JP" altLang="en-US" b="1" dirty="0" smtClean="0"/>
              <a:t>すること。（サンドブラスト現象の防止）</a:t>
            </a:r>
            <a:endParaRPr lang="en-US" altLang="ja-JP" b="1" dirty="0" smtClean="0"/>
          </a:p>
          <a:p>
            <a:r>
              <a:rPr lang="ja-JP" altLang="en-US" b="1" dirty="0" smtClean="0"/>
              <a:t>〇宅地内に給水管を埋設する場合は、地表面か</a:t>
            </a:r>
            <a:endParaRPr lang="en-US" altLang="ja-JP" b="1" dirty="0" smtClean="0"/>
          </a:p>
          <a:p>
            <a:r>
              <a:rPr lang="ja-JP" altLang="en-US" b="1" dirty="0"/>
              <a:t>　</a:t>
            </a:r>
            <a:r>
              <a:rPr lang="ja-JP" altLang="en-US" b="1" dirty="0" smtClean="0"/>
              <a:t>らの衝撃や冬場の凍結による破損を防止する</a:t>
            </a:r>
            <a:endParaRPr lang="en-US" altLang="ja-JP" b="1" dirty="0" smtClean="0"/>
          </a:p>
          <a:p>
            <a:r>
              <a:rPr lang="ja-JP" altLang="en-US" b="1" dirty="0"/>
              <a:t>　</a:t>
            </a:r>
            <a:r>
              <a:rPr lang="ja-JP" altLang="en-US" b="1" dirty="0" smtClean="0"/>
              <a:t>ため、３０ｃｍ以上の深さで埋設すること。</a:t>
            </a:r>
            <a:endParaRPr lang="en-US" altLang="ja-JP" b="1" dirty="0"/>
          </a:p>
          <a:p>
            <a:r>
              <a:rPr lang="ja-JP" altLang="en-US" b="1" dirty="0" smtClean="0"/>
              <a:t>〇耐</a:t>
            </a:r>
            <a:r>
              <a:rPr lang="ja-JP" altLang="en-US" b="1" dirty="0"/>
              <a:t>衝撃性硬質ポリ塩化ビニル管（ＨＩＶＰ）</a:t>
            </a:r>
            <a:r>
              <a:rPr lang="ja-JP" altLang="en-US" b="1" dirty="0" smtClean="0"/>
              <a:t>、</a:t>
            </a:r>
            <a:endParaRPr lang="en-US" altLang="ja-JP" b="1" dirty="0" smtClean="0"/>
          </a:p>
          <a:p>
            <a:r>
              <a:rPr lang="ja-JP" altLang="en-US" b="1" dirty="0"/>
              <a:t>　</a:t>
            </a:r>
            <a:r>
              <a:rPr lang="ja-JP" altLang="en-US" b="1" dirty="0" smtClean="0"/>
              <a:t>架橋</a:t>
            </a:r>
            <a:r>
              <a:rPr lang="ja-JP" altLang="en-US" b="1" dirty="0"/>
              <a:t>ポリエチレン管（</a:t>
            </a:r>
            <a:r>
              <a:rPr lang="ja-JP" altLang="en-US" b="1" dirty="0" smtClean="0"/>
              <a:t>ＸＰＥＰ</a:t>
            </a:r>
            <a:r>
              <a:rPr lang="ja-JP" altLang="en-US" b="1" dirty="0"/>
              <a:t>）、</a:t>
            </a:r>
            <a:r>
              <a:rPr lang="ja-JP" altLang="en-US" b="1" dirty="0" smtClean="0"/>
              <a:t>ポリブデ</a:t>
            </a:r>
            <a:endParaRPr lang="en-US" altLang="ja-JP" b="1" dirty="0" smtClean="0"/>
          </a:p>
          <a:p>
            <a:r>
              <a:rPr lang="ja-JP" altLang="en-US" b="1" dirty="0"/>
              <a:t>　</a:t>
            </a:r>
            <a:r>
              <a:rPr lang="ja-JP" altLang="en-US" b="1" dirty="0" smtClean="0"/>
              <a:t>ン管</a:t>
            </a:r>
            <a:r>
              <a:rPr lang="ja-JP" altLang="en-US" b="1" dirty="0"/>
              <a:t>（ＰＢＰ</a:t>
            </a:r>
            <a:r>
              <a:rPr lang="ja-JP" altLang="en-US" b="1" dirty="0" smtClean="0"/>
              <a:t>）などの樹脂管は、紫外線や有</a:t>
            </a:r>
            <a:endParaRPr lang="en-US" altLang="ja-JP" b="1" dirty="0" smtClean="0"/>
          </a:p>
          <a:p>
            <a:r>
              <a:rPr lang="ja-JP" altLang="en-US" b="1" dirty="0"/>
              <a:t>　</a:t>
            </a:r>
            <a:r>
              <a:rPr lang="ja-JP" altLang="en-US" b="1" dirty="0" smtClean="0"/>
              <a:t>機溶剤に弱いので注意すること。⇒樹脂管の</a:t>
            </a:r>
            <a:endParaRPr lang="en-US" altLang="ja-JP" b="1" dirty="0" smtClean="0"/>
          </a:p>
          <a:p>
            <a:r>
              <a:rPr lang="ja-JP" altLang="en-US" b="1" dirty="0"/>
              <a:t>　</a:t>
            </a:r>
            <a:r>
              <a:rPr lang="ja-JP" altLang="en-US" b="1" dirty="0" smtClean="0"/>
              <a:t>露出配管は不可、有機溶剤を使用する場所で</a:t>
            </a:r>
            <a:endParaRPr lang="en-US" altLang="ja-JP" b="1" dirty="0" smtClean="0"/>
          </a:p>
          <a:p>
            <a:r>
              <a:rPr lang="ja-JP" altLang="en-US" b="1" dirty="0"/>
              <a:t>　</a:t>
            </a:r>
            <a:r>
              <a:rPr lang="ja-JP" altLang="en-US" b="1" dirty="0" smtClean="0"/>
              <a:t>は金属管の使用などを検討すること。</a:t>
            </a:r>
            <a:endParaRPr lang="en-US" altLang="ja-JP" b="1" dirty="0"/>
          </a:p>
        </p:txBody>
      </p:sp>
      <p:sp>
        <p:nvSpPr>
          <p:cNvPr id="9" name="テキスト ボックス 8"/>
          <p:cNvSpPr txBox="1"/>
          <p:nvPr/>
        </p:nvSpPr>
        <p:spPr>
          <a:xfrm>
            <a:off x="1009924" y="5138883"/>
            <a:ext cx="5029929" cy="923330"/>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r>
              <a:rPr lang="ja-JP" altLang="en-US" dirty="0" smtClean="0"/>
              <a:t>　ＧＸ形ダクタイル鋳鉄管は、</a:t>
            </a:r>
            <a:endParaRPr lang="en-US" altLang="ja-JP" dirty="0" smtClean="0"/>
          </a:p>
          <a:p>
            <a:r>
              <a:rPr lang="ja-JP" altLang="en-US" dirty="0"/>
              <a:t>　</a:t>
            </a:r>
            <a:r>
              <a:rPr lang="ja-JP" altLang="en-US" dirty="0" smtClean="0"/>
              <a:t>地震に強いため配水管に使用されることが多</a:t>
            </a:r>
            <a:endParaRPr lang="en-US" altLang="ja-JP" dirty="0" smtClean="0"/>
          </a:p>
          <a:p>
            <a:r>
              <a:rPr lang="ja-JP" altLang="en-US" dirty="0"/>
              <a:t>　</a:t>
            </a:r>
            <a:r>
              <a:rPr lang="ja-JP" altLang="en-US" dirty="0" smtClean="0"/>
              <a:t>い。　①正しい　②誤り　</a:t>
            </a:r>
            <a:endParaRPr kumimoji="1" lang="ja-JP" altLang="en-US" dirty="0"/>
          </a:p>
        </p:txBody>
      </p:sp>
      <p:sp>
        <p:nvSpPr>
          <p:cNvPr id="10" name="テキスト ボックス 9"/>
          <p:cNvSpPr txBox="1"/>
          <p:nvPr/>
        </p:nvSpPr>
        <p:spPr>
          <a:xfrm>
            <a:off x="6224771" y="5138883"/>
            <a:ext cx="5545845" cy="954107"/>
          </a:xfrm>
          <a:prstGeom prst="rect">
            <a:avLst/>
          </a:prstGeom>
          <a:noFill/>
          <a:ln w="19050">
            <a:solidFill>
              <a:srgbClr val="00B050"/>
            </a:solidFill>
            <a:prstDash val="solid"/>
          </a:ln>
        </p:spPr>
        <p:txBody>
          <a:bodyPr wrap="square" rtlCol="0">
            <a:spAutoFit/>
          </a:bodyPr>
          <a:lstStyle/>
          <a:p>
            <a:r>
              <a:rPr kumimoji="1" lang="en-US" altLang="ja-JP" sz="1400" dirty="0" smtClean="0"/>
              <a:t>【</a:t>
            </a:r>
            <a:r>
              <a:rPr lang="ja-JP" altLang="en-US" sz="1400" dirty="0"/>
              <a:t>答</a:t>
            </a:r>
            <a:r>
              <a:rPr lang="ja-JP" altLang="en-US" sz="1400" dirty="0" smtClean="0"/>
              <a:t>え</a:t>
            </a:r>
            <a:r>
              <a:rPr lang="en-US" altLang="ja-JP" sz="1400" dirty="0" smtClean="0"/>
              <a:t>】</a:t>
            </a:r>
            <a:r>
              <a:rPr lang="ja-JP" altLang="en-US" sz="1400" dirty="0" smtClean="0"/>
              <a:t>　①正しい　ＧＸ形は地震の揺れに耐えられるよう伸縮可</a:t>
            </a:r>
            <a:endParaRPr lang="en-US" altLang="ja-JP" sz="1400" dirty="0" smtClean="0"/>
          </a:p>
          <a:p>
            <a:r>
              <a:rPr lang="ja-JP" altLang="en-US" sz="1400" dirty="0"/>
              <a:t>　</a:t>
            </a:r>
            <a:r>
              <a:rPr lang="ja-JP" altLang="en-US" sz="1400" dirty="0" smtClean="0"/>
              <a:t>とう性を持たせた接手。鋳鉄は炭素を２％以上含む鉄。ダクタイ</a:t>
            </a:r>
            <a:endParaRPr lang="en-US" altLang="ja-JP" sz="1400" dirty="0" smtClean="0"/>
          </a:p>
          <a:p>
            <a:r>
              <a:rPr lang="ja-JP" altLang="en-US" sz="1400" dirty="0"/>
              <a:t>　</a:t>
            </a:r>
            <a:r>
              <a:rPr lang="ja-JP" altLang="en-US" sz="1400" dirty="0" smtClean="0"/>
              <a:t>ル鋳鉄はマグネシウムを添加して粘り強い性質を待たせている。</a:t>
            </a:r>
            <a:endParaRPr lang="en-US" altLang="ja-JP" sz="1400" dirty="0" smtClean="0"/>
          </a:p>
          <a:p>
            <a:r>
              <a:rPr lang="ja-JP" altLang="en-US" sz="1400" dirty="0"/>
              <a:t>　</a:t>
            </a:r>
            <a:r>
              <a:rPr lang="ja-JP" altLang="en-US" sz="1400" dirty="0" smtClean="0"/>
              <a:t>　なお、鋼は炭素を２％未満含む鉄である。　</a:t>
            </a:r>
            <a:endParaRPr kumimoji="1" lang="ja-JP" altLang="en-US" sz="1400" dirty="0"/>
          </a:p>
        </p:txBody>
      </p:sp>
    </p:spTree>
    <p:extLst>
      <p:ext uri="{BB962C8B-B14F-4D97-AF65-F5344CB8AC3E}">
        <p14:creationId xmlns:p14="http://schemas.microsoft.com/office/powerpoint/2010/main" val="224963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9</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４</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給水装置の構造及び性能</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2585323"/>
          </a:xfrm>
          <a:prstGeom prst="rect">
            <a:avLst/>
          </a:prstGeom>
          <a:noFill/>
        </p:spPr>
        <p:txBody>
          <a:bodyPr wrap="square" rtlCol="0">
            <a:spAutoFit/>
          </a:bodyPr>
          <a:lstStyle/>
          <a:p>
            <a:r>
              <a:rPr lang="ja-JP" altLang="en-US" b="1" dirty="0" smtClean="0"/>
              <a:t>〇給水装置の性能基準は「</a:t>
            </a:r>
            <a:r>
              <a:rPr lang="ja-JP" altLang="en-US" b="1" dirty="0" smtClean="0">
                <a:solidFill>
                  <a:srgbClr val="FF0000"/>
                </a:solidFill>
              </a:rPr>
              <a:t>耐圧性能</a:t>
            </a:r>
            <a:r>
              <a:rPr lang="ja-JP" altLang="en-US" b="1" dirty="0" smtClean="0"/>
              <a:t>」、「</a:t>
            </a:r>
            <a:r>
              <a:rPr lang="ja-JP" altLang="en-US" b="1" dirty="0" smtClean="0">
                <a:solidFill>
                  <a:srgbClr val="FF0000"/>
                </a:solidFill>
              </a:rPr>
              <a:t>浸出性能</a:t>
            </a:r>
            <a:r>
              <a:rPr lang="ja-JP" altLang="en-US" b="1" dirty="0" smtClean="0"/>
              <a:t>」、「</a:t>
            </a:r>
            <a:r>
              <a:rPr lang="ja-JP" altLang="en-US" b="1" dirty="0" smtClean="0">
                <a:solidFill>
                  <a:srgbClr val="FF0000"/>
                </a:solidFill>
              </a:rPr>
              <a:t>水撃限界性能</a:t>
            </a:r>
            <a:r>
              <a:rPr lang="ja-JP" altLang="en-US" b="1" dirty="0" smtClean="0"/>
              <a:t>」、「</a:t>
            </a:r>
            <a:r>
              <a:rPr lang="ja-JP" altLang="en-US" b="1" dirty="0" smtClean="0">
                <a:solidFill>
                  <a:srgbClr val="FF0000"/>
                </a:solidFill>
              </a:rPr>
              <a:t>逆流防止性能</a:t>
            </a:r>
            <a:r>
              <a:rPr lang="ja-JP" altLang="en-US" b="1" dirty="0" smtClean="0"/>
              <a:t>」、</a:t>
            </a:r>
            <a:endParaRPr lang="en-US" altLang="ja-JP" b="1" dirty="0" smtClean="0"/>
          </a:p>
          <a:p>
            <a:r>
              <a:rPr lang="ja-JP" altLang="en-US" b="1" dirty="0"/>
              <a:t>　</a:t>
            </a:r>
            <a:r>
              <a:rPr lang="ja-JP" altLang="en-US" b="1" dirty="0" smtClean="0"/>
              <a:t>「</a:t>
            </a:r>
            <a:r>
              <a:rPr lang="ja-JP" altLang="en-US" b="1" dirty="0" smtClean="0">
                <a:solidFill>
                  <a:srgbClr val="FF0000"/>
                </a:solidFill>
              </a:rPr>
              <a:t>負圧破壊性能</a:t>
            </a:r>
            <a:r>
              <a:rPr lang="ja-JP" altLang="en-US" b="1" dirty="0" smtClean="0"/>
              <a:t>」、「</a:t>
            </a:r>
            <a:r>
              <a:rPr lang="ja-JP" altLang="en-US" b="1" dirty="0" smtClean="0">
                <a:solidFill>
                  <a:srgbClr val="FF0000"/>
                </a:solidFill>
              </a:rPr>
              <a:t>耐寒性能</a:t>
            </a:r>
            <a:r>
              <a:rPr lang="ja-JP" altLang="en-US" b="1" dirty="0" smtClean="0"/>
              <a:t>」、「</a:t>
            </a:r>
            <a:r>
              <a:rPr lang="ja-JP" altLang="en-US" b="1" dirty="0" smtClean="0">
                <a:solidFill>
                  <a:srgbClr val="FF0000"/>
                </a:solidFill>
              </a:rPr>
              <a:t>耐久性能</a:t>
            </a:r>
            <a:r>
              <a:rPr lang="ja-JP" altLang="en-US" b="1" dirty="0" smtClean="0"/>
              <a:t>」の７項目であり、給水管や給水用具が満たす</a:t>
            </a:r>
            <a:r>
              <a:rPr lang="ja-JP" altLang="en-US" b="1" dirty="0" err="1" smtClean="0"/>
              <a:t>べ</a:t>
            </a:r>
            <a:endParaRPr lang="en-US" altLang="ja-JP" b="1" dirty="0" smtClean="0"/>
          </a:p>
          <a:p>
            <a:r>
              <a:rPr lang="ja-JP" altLang="en-US" b="1" dirty="0"/>
              <a:t>　</a:t>
            </a:r>
            <a:r>
              <a:rPr lang="ja-JP" altLang="en-US" b="1" dirty="0" err="1" smtClean="0"/>
              <a:t>き</a:t>
            </a:r>
            <a:r>
              <a:rPr lang="ja-JP" altLang="en-US" b="1" dirty="0" smtClean="0"/>
              <a:t>必要最低限の性能である。個々の使用材料は必要な項目の性能基準を満たせばよい。</a:t>
            </a:r>
            <a:endParaRPr lang="en-US" altLang="ja-JP" sz="1200" b="1" dirty="0" smtClean="0"/>
          </a:p>
          <a:p>
            <a:r>
              <a:rPr lang="ja-JP" altLang="en-US" b="1" dirty="0" smtClean="0"/>
              <a:t>〇耐圧性能の概要⇒１</a:t>
            </a:r>
            <a:r>
              <a:rPr lang="en-US" altLang="ja-JP" b="1" dirty="0" smtClean="0"/>
              <a:t>.</a:t>
            </a:r>
            <a:r>
              <a:rPr lang="ja-JP" altLang="en-US" b="1" dirty="0" smtClean="0"/>
              <a:t>７５ＭＰａ（メガパスカル）の静水圧を１分間加えたとき、水漏れ、変形、</a:t>
            </a:r>
            <a:endParaRPr lang="en-US" altLang="ja-JP" b="1" dirty="0" smtClean="0"/>
          </a:p>
          <a:p>
            <a:r>
              <a:rPr lang="ja-JP" altLang="en-US" b="1" dirty="0"/>
              <a:t>　</a:t>
            </a:r>
            <a:r>
              <a:rPr lang="ja-JP" altLang="en-US" b="1" dirty="0" smtClean="0"/>
              <a:t>破損その他の異常を生じない</a:t>
            </a:r>
            <a:r>
              <a:rPr lang="ja-JP" altLang="en-US" b="1" dirty="0"/>
              <a:t>こと</a:t>
            </a:r>
            <a:r>
              <a:rPr lang="ja-JP" altLang="en-US" b="1" dirty="0" smtClean="0"/>
              <a:t>。</a:t>
            </a:r>
            <a:r>
              <a:rPr lang="en-US" altLang="ja-JP" b="1" dirty="0" smtClean="0"/>
              <a:t>※</a:t>
            </a:r>
            <a:r>
              <a:rPr lang="ja-JP" altLang="en-US" b="1" dirty="0" smtClean="0"/>
              <a:t>１</a:t>
            </a:r>
            <a:r>
              <a:rPr lang="en-US" altLang="ja-JP" b="1" dirty="0" smtClean="0"/>
              <a:t>.</a:t>
            </a:r>
            <a:r>
              <a:rPr lang="ja-JP" altLang="en-US" b="1" dirty="0" smtClean="0"/>
              <a:t>７５ＭＰａは大気圧の１７</a:t>
            </a:r>
            <a:r>
              <a:rPr lang="en-US" altLang="ja-JP" b="1" dirty="0" smtClean="0"/>
              <a:t>.</a:t>
            </a:r>
            <a:r>
              <a:rPr lang="ja-JP" altLang="en-US" b="1" dirty="0" smtClean="0"/>
              <a:t>５倍に相当するが、水撃作用　</a:t>
            </a:r>
            <a:endParaRPr lang="en-US" altLang="ja-JP" b="1" dirty="0" smtClean="0"/>
          </a:p>
          <a:p>
            <a:r>
              <a:rPr lang="ja-JP" altLang="en-US" b="1" dirty="0"/>
              <a:t>　</a:t>
            </a:r>
            <a:r>
              <a:rPr lang="ja-JP" altLang="en-US" b="1" dirty="0" smtClean="0"/>
              <a:t>により高い圧力が発生することを考慮して設定されている。</a:t>
            </a:r>
            <a:endParaRPr lang="en-US" altLang="ja-JP" b="1" dirty="0"/>
          </a:p>
          <a:p>
            <a:r>
              <a:rPr lang="ja-JP" altLang="en-US" b="1" dirty="0" smtClean="0"/>
              <a:t>〇浸出性能の概要⇒人工的に調整した水を浸出液として用い、給水管や給水用具から重金属や化学</a:t>
            </a:r>
            <a:endParaRPr lang="en-US" altLang="ja-JP" b="1" dirty="0" smtClean="0"/>
          </a:p>
          <a:p>
            <a:r>
              <a:rPr lang="ja-JP" altLang="en-US" b="1" dirty="0"/>
              <a:t>　</a:t>
            </a:r>
            <a:r>
              <a:rPr lang="ja-JP" altLang="en-US" b="1" dirty="0" smtClean="0"/>
              <a:t>物資などが溶け出さないことを試験している。末端給水用具に適用される浸出性能基準は、水道</a:t>
            </a:r>
            <a:endParaRPr lang="en-US" altLang="ja-JP" b="1" dirty="0" smtClean="0"/>
          </a:p>
          <a:p>
            <a:r>
              <a:rPr lang="ja-JP" altLang="en-US" b="1" dirty="0"/>
              <a:t>　</a:t>
            </a:r>
            <a:r>
              <a:rPr lang="ja-JP" altLang="en-US" b="1" dirty="0" smtClean="0"/>
              <a:t>水に適用される水質基準より１０倍厳しい数値となっている。基準値の例は次の表のとおり。</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62789233"/>
              </p:ext>
            </p:extLst>
          </p:nvPr>
        </p:nvGraphicFramePr>
        <p:xfrm>
          <a:off x="1751148" y="3834658"/>
          <a:ext cx="9001036" cy="2521693"/>
        </p:xfrm>
        <a:graphic>
          <a:graphicData uri="http://schemas.openxmlformats.org/drawingml/2006/table">
            <a:tbl>
              <a:tblPr firstRow="1" bandRow="1">
                <a:tableStyleId>{93296810-A885-4BE3-A3E7-6D5BEEA58F35}</a:tableStyleId>
              </a:tblPr>
              <a:tblGrid>
                <a:gridCol w="2299789">
                  <a:extLst>
                    <a:ext uri="{9D8B030D-6E8A-4147-A177-3AD203B41FA5}">
                      <a16:colId xmlns:a16="http://schemas.microsoft.com/office/drawing/2014/main" val="1983830847"/>
                    </a:ext>
                  </a:extLst>
                </a:gridCol>
                <a:gridCol w="2299062">
                  <a:extLst>
                    <a:ext uri="{9D8B030D-6E8A-4147-A177-3AD203B41FA5}">
                      <a16:colId xmlns:a16="http://schemas.microsoft.com/office/drawing/2014/main" val="619095613"/>
                    </a:ext>
                  </a:extLst>
                </a:gridCol>
                <a:gridCol w="2151926">
                  <a:extLst>
                    <a:ext uri="{9D8B030D-6E8A-4147-A177-3AD203B41FA5}">
                      <a16:colId xmlns:a16="http://schemas.microsoft.com/office/drawing/2014/main" val="3907413621"/>
                    </a:ext>
                  </a:extLst>
                </a:gridCol>
                <a:gridCol w="2250259">
                  <a:extLst>
                    <a:ext uri="{9D8B030D-6E8A-4147-A177-3AD203B41FA5}">
                      <a16:colId xmlns:a16="http://schemas.microsoft.com/office/drawing/2014/main" val="3612614176"/>
                    </a:ext>
                  </a:extLst>
                </a:gridCol>
              </a:tblGrid>
              <a:tr h="746312">
                <a:tc>
                  <a:txBody>
                    <a:bodyPr/>
                    <a:lstStyle/>
                    <a:p>
                      <a:pPr algn="ctr"/>
                      <a:r>
                        <a:rPr kumimoji="1" lang="ja-JP" altLang="en-US" dirty="0" smtClean="0"/>
                        <a:t>事　　項</a:t>
                      </a:r>
                      <a:endParaRPr kumimoji="1" lang="en-US" altLang="ja-JP" dirty="0" smtClean="0"/>
                    </a:p>
                  </a:txBody>
                  <a:tcPr anchor="ctr"/>
                </a:tc>
                <a:tc>
                  <a:txBody>
                    <a:bodyPr/>
                    <a:lstStyle/>
                    <a:p>
                      <a:pPr algn="ctr"/>
                      <a:r>
                        <a:rPr kumimoji="1" lang="ja-JP" altLang="en-US" dirty="0" smtClean="0"/>
                        <a:t>末端給水用具の</a:t>
                      </a:r>
                      <a:endParaRPr kumimoji="1" lang="en-US" altLang="ja-JP" dirty="0" smtClean="0"/>
                    </a:p>
                    <a:p>
                      <a:pPr algn="ctr"/>
                      <a:r>
                        <a:rPr kumimoji="1" lang="ja-JP" altLang="en-US" dirty="0" smtClean="0"/>
                        <a:t>浸出性能基準</a:t>
                      </a:r>
                      <a:endParaRPr kumimoji="1" lang="ja-JP" altLang="en-US" dirty="0"/>
                    </a:p>
                  </a:txBody>
                  <a:tcPr anchor="ctr"/>
                </a:tc>
                <a:tc>
                  <a:txBody>
                    <a:bodyPr/>
                    <a:lstStyle/>
                    <a:p>
                      <a:pPr algn="ctr"/>
                      <a:r>
                        <a:rPr kumimoji="1" lang="ja-JP" altLang="en-US" dirty="0" smtClean="0"/>
                        <a:t>その他給水用具の</a:t>
                      </a:r>
                      <a:endParaRPr kumimoji="1" lang="en-US" altLang="ja-JP" dirty="0" smtClean="0"/>
                    </a:p>
                    <a:p>
                      <a:pPr algn="ctr"/>
                      <a:r>
                        <a:rPr kumimoji="1" lang="ja-JP" altLang="en-US" dirty="0" smtClean="0"/>
                        <a:t>浸出性能基準</a:t>
                      </a:r>
                      <a:endParaRPr kumimoji="1" lang="ja-JP" altLang="en-US" dirty="0"/>
                    </a:p>
                  </a:txBody>
                  <a:tcPr anchor="ctr"/>
                </a:tc>
                <a:tc>
                  <a:txBody>
                    <a:bodyPr/>
                    <a:lstStyle/>
                    <a:p>
                      <a:pPr algn="ctr"/>
                      <a:r>
                        <a:rPr kumimoji="1" lang="ja-JP" altLang="en-US" dirty="0" smtClean="0"/>
                        <a:t>水道水の水質基準</a:t>
                      </a:r>
                      <a:endParaRPr kumimoji="1" lang="ja-JP" altLang="en-US" dirty="0"/>
                    </a:p>
                  </a:txBody>
                  <a:tcPr anchor="ctr"/>
                </a:tc>
                <a:extLst>
                  <a:ext uri="{0D108BD9-81ED-4DB2-BD59-A6C34878D82A}">
                    <a16:rowId xmlns:a16="http://schemas.microsoft.com/office/drawing/2014/main" val="1079171682"/>
                  </a:ext>
                </a:extLst>
              </a:tr>
              <a:tr h="746312">
                <a:tc>
                  <a:txBody>
                    <a:bodyPr/>
                    <a:lstStyle/>
                    <a:p>
                      <a:r>
                        <a:rPr kumimoji="1" lang="ja-JP" altLang="en-US" dirty="0" smtClean="0"/>
                        <a:t>カドミウム及びその化合物</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０００３ｍｇ</a:t>
                      </a:r>
                      <a:r>
                        <a:rPr kumimoji="1" lang="en-US" altLang="ja-JP" dirty="0" smtClean="0"/>
                        <a:t>/ℓ</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００３ｍｇ</a:t>
                      </a:r>
                      <a:r>
                        <a:rPr kumimoji="1" lang="en-US" altLang="ja-JP" dirty="0" smtClean="0"/>
                        <a:t>/ℓ</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００３ｍｇ</a:t>
                      </a:r>
                      <a:r>
                        <a:rPr kumimoji="1" lang="en-US" altLang="ja-JP" dirty="0" smtClean="0"/>
                        <a:t>/ℓ</a:t>
                      </a:r>
                      <a:endParaRPr kumimoji="1" lang="ja-JP" altLang="en-US" dirty="0"/>
                    </a:p>
                  </a:txBody>
                  <a:tcPr anchor="ctr"/>
                </a:tc>
                <a:extLst>
                  <a:ext uri="{0D108BD9-81ED-4DB2-BD59-A6C34878D82A}">
                    <a16:rowId xmlns:a16="http://schemas.microsoft.com/office/drawing/2014/main" val="463105228"/>
                  </a:ext>
                </a:extLst>
              </a:tr>
              <a:tr h="487541">
                <a:tc>
                  <a:txBody>
                    <a:bodyPr/>
                    <a:lstStyle/>
                    <a:p>
                      <a:r>
                        <a:rPr kumimoji="1" lang="ja-JP" altLang="en-US" dirty="0" smtClean="0"/>
                        <a:t>水銀及びその化合物</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００</a:t>
                      </a:r>
                      <a:r>
                        <a:rPr kumimoji="1" lang="en-US" altLang="ja-JP" dirty="0" smtClean="0"/>
                        <a:t>0</a:t>
                      </a:r>
                      <a:r>
                        <a:rPr kumimoji="1" lang="ja-JP" altLang="en-US" dirty="0" smtClean="0"/>
                        <a:t>０</a:t>
                      </a:r>
                      <a:r>
                        <a:rPr kumimoji="1" lang="en-US" altLang="ja-JP" dirty="0" smtClean="0"/>
                        <a:t>5</a:t>
                      </a:r>
                      <a:r>
                        <a:rPr kumimoji="1" lang="ja-JP" altLang="en-US" dirty="0" smtClean="0"/>
                        <a:t>ｍｇ</a:t>
                      </a:r>
                      <a:r>
                        <a:rPr kumimoji="1" lang="en-US" altLang="ja-JP" dirty="0" smtClean="0"/>
                        <a:t>/ℓ</a:t>
                      </a:r>
                      <a:endParaRPr kumimoji="1" lang="ja-JP" altLang="en-US" dirty="0"/>
                    </a:p>
                  </a:txBody>
                  <a:tcPr anchor="ctr"/>
                </a:tc>
                <a:tc>
                  <a:txBody>
                    <a:bodyPr/>
                    <a:lstStyle/>
                    <a:p>
                      <a:r>
                        <a:rPr kumimoji="1" lang="ja-JP" altLang="en-US" dirty="0" smtClean="0"/>
                        <a:t>０</a:t>
                      </a:r>
                      <a:r>
                        <a:rPr kumimoji="1" lang="en-US" altLang="ja-JP" dirty="0" smtClean="0"/>
                        <a:t>.0</a:t>
                      </a:r>
                      <a:r>
                        <a:rPr kumimoji="1" lang="ja-JP" altLang="en-US" dirty="0" smtClean="0"/>
                        <a:t>００</a:t>
                      </a:r>
                      <a:r>
                        <a:rPr kumimoji="1" lang="en-US" altLang="ja-JP" dirty="0" smtClean="0"/>
                        <a:t>5</a:t>
                      </a:r>
                      <a:r>
                        <a:rPr kumimoji="1" lang="ja-JP" altLang="en-US" dirty="0" smtClean="0"/>
                        <a:t>ｍｇ</a:t>
                      </a:r>
                      <a:r>
                        <a:rPr kumimoji="1" lang="en-US" altLang="ja-JP" dirty="0" smtClean="0"/>
                        <a:t>/ℓ</a:t>
                      </a:r>
                      <a:endParaRPr kumimoji="1" lang="ja-JP" altLang="en-US" dirty="0" smtClean="0"/>
                    </a:p>
                  </a:txBody>
                  <a:tcPr anchor="ctr"/>
                </a:tc>
                <a:tc>
                  <a:txBody>
                    <a:bodyPr/>
                    <a:lstStyle/>
                    <a:p>
                      <a:r>
                        <a:rPr kumimoji="1" lang="ja-JP" altLang="en-US" dirty="0" smtClean="0"/>
                        <a:t>０</a:t>
                      </a:r>
                      <a:r>
                        <a:rPr kumimoji="1" lang="en-US" altLang="ja-JP" dirty="0" smtClean="0"/>
                        <a:t>.</a:t>
                      </a:r>
                      <a:r>
                        <a:rPr kumimoji="1" lang="ja-JP" altLang="en-US" dirty="0" smtClean="0"/>
                        <a:t>００</a:t>
                      </a:r>
                      <a:r>
                        <a:rPr kumimoji="1" lang="en-US" altLang="ja-JP" dirty="0" smtClean="0"/>
                        <a:t>05</a:t>
                      </a:r>
                      <a:r>
                        <a:rPr kumimoji="1" lang="ja-JP" altLang="en-US" dirty="0" smtClean="0"/>
                        <a:t>ｍｇ</a:t>
                      </a:r>
                      <a:r>
                        <a:rPr kumimoji="1" lang="en-US" altLang="ja-JP" dirty="0" smtClean="0"/>
                        <a:t>/ℓ</a:t>
                      </a:r>
                      <a:endParaRPr kumimoji="1" lang="ja-JP" altLang="en-US" dirty="0" smtClean="0"/>
                    </a:p>
                  </a:txBody>
                  <a:tcPr anchor="ctr"/>
                </a:tc>
                <a:extLst>
                  <a:ext uri="{0D108BD9-81ED-4DB2-BD59-A6C34878D82A}">
                    <a16:rowId xmlns:a16="http://schemas.microsoft.com/office/drawing/2014/main" val="1817714657"/>
                  </a:ext>
                </a:extLst>
              </a:tr>
              <a:tr h="541528">
                <a:tc>
                  <a:txBody>
                    <a:bodyPr/>
                    <a:lstStyle/>
                    <a:p>
                      <a:r>
                        <a:rPr kumimoji="1" lang="ja-JP" altLang="en-US" dirty="0" smtClean="0"/>
                        <a:t>六価クロム化合物</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００</a:t>
                      </a:r>
                      <a:r>
                        <a:rPr kumimoji="1" lang="en-US" altLang="ja-JP" dirty="0" smtClean="0"/>
                        <a:t>2</a:t>
                      </a:r>
                      <a:r>
                        <a:rPr kumimoji="1" lang="ja-JP" altLang="en-US" dirty="0" smtClean="0"/>
                        <a:t>ｍｇ</a:t>
                      </a:r>
                      <a:r>
                        <a:rPr kumimoji="1" lang="en-US" altLang="ja-JP" dirty="0" smtClean="0"/>
                        <a:t>/ℓ</a:t>
                      </a:r>
                      <a:endParaRPr kumimoji="1" lang="ja-JP" altLang="en-US" dirty="0"/>
                    </a:p>
                  </a:txBody>
                  <a:tcPr anchor="ctr"/>
                </a:tc>
                <a:tc>
                  <a:txBody>
                    <a:bodyPr/>
                    <a:lstStyle/>
                    <a:p>
                      <a:r>
                        <a:rPr kumimoji="1" lang="ja-JP" altLang="en-US" dirty="0" smtClean="0"/>
                        <a:t>０</a:t>
                      </a:r>
                      <a:r>
                        <a:rPr kumimoji="1" lang="en-US" altLang="ja-JP" dirty="0" smtClean="0"/>
                        <a:t>.</a:t>
                      </a:r>
                      <a:r>
                        <a:rPr kumimoji="1" lang="ja-JP" altLang="en-US" dirty="0" smtClean="0"/>
                        <a:t>０</a:t>
                      </a:r>
                      <a:r>
                        <a:rPr kumimoji="1" lang="en-US" altLang="ja-JP" dirty="0" smtClean="0"/>
                        <a:t>2</a:t>
                      </a:r>
                      <a:r>
                        <a:rPr kumimoji="1" lang="ja-JP" altLang="en-US" dirty="0" smtClean="0"/>
                        <a:t>ｍｇ</a:t>
                      </a:r>
                      <a:r>
                        <a:rPr kumimoji="1" lang="en-US" altLang="ja-JP" dirty="0" smtClean="0"/>
                        <a:t>/ℓ</a:t>
                      </a:r>
                      <a:endParaRPr kumimoji="1" lang="ja-JP" altLang="en-US" dirty="0" smtClean="0"/>
                    </a:p>
                  </a:txBody>
                  <a:tcPr anchor="ctr"/>
                </a:tc>
                <a:tc>
                  <a:txBody>
                    <a:bodyPr/>
                    <a:lstStyle/>
                    <a:p>
                      <a:r>
                        <a:rPr kumimoji="1" lang="ja-JP" altLang="en-US" dirty="0" smtClean="0"/>
                        <a:t>０</a:t>
                      </a:r>
                      <a:r>
                        <a:rPr kumimoji="1" lang="en-US" altLang="ja-JP" dirty="0" smtClean="0"/>
                        <a:t>.</a:t>
                      </a:r>
                      <a:r>
                        <a:rPr kumimoji="1" lang="ja-JP" altLang="en-US" dirty="0" smtClean="0"/>
                        <a:t>０</a:t>
                      </a:r>
                      <a:r>
                        <a:rPr kumimoji="1" lang="en-US" altLang="ja-JP" dirty="0" smtClean="0"/>
                        <a:t>2</a:t>
                      </a:r>
                      <a:r>
                        <a:rPr kumimoji="1" lang="ja-JP" altLang="en-US" dirty="0" smtClean="0"/>
                        <a:t>ｍｇ</a:t>
                      </a:r>
                      <a:r>
                        <a:rPr kumimoji="1" lang="en-US" altLang="ja-JP" dirty="0" smtClean="0"/>
                        <a:t>/ℓ</a:t>
                      </a:r>
                      <a:endParaRPr kumimoji="1" lang="ja-JP" altLang="en-US" dirty="0" smtClean="0"/>
                    </a:p>
                  </a:txBody>
                  <a:tcPr anchor="ctr"/>
                </a:tc>
                <a:extLst>
                  <a:ext uri="{0D108BD9-81ED-4DB2-BD59-A6C34878D82A}">
                    <a16:rowId xmlns:a16="http://schemas.microsoft.com/office/drawing/2014/main" val="1162538862"/>
                  </a:ext>
                </a:extLst>
              </a:tr>
            </a:tbl>
          </a:graphicData>
        </a:graphic>
      </p:graphicFrame>
    </p:spTree>
    <p:extLst>
      <p:ext uri="{BB962C8B-B14F-4D97-AF65-F5344CB8AC3E}">
        <p14:creationId xmlns:p14="http://schemas.microsoft.com/office/powerpoint/2010/main" val="2839527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60000"/>
            <a:lumOff val="40000"/>
          </a:schemeClr>
        </a:solidFill>
      </a:spPr>
      <a:bodyPr wrap="square" rtlCol="0">
        <a:spAutoFit/>
      </a:bodyPr>
      <a:lstStyle>
        <a:defPPr>
          <a:defRPr kumimoji="1" sz="1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3117</TotalTime>
  <Words>870</Words>
  <Application>Microsoft Office PowerPoint</Application>
  <PresentationFormat>ワイド画面</PresentationFormat>
  <Paragraphs>414</Paragraphs>
  <Slides>22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新細明體</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【参考文献】 給水装置工事主任技術者試験の過去問（給水工事技術振興財団）  指定給水装置工事事業者研修テキスト２０１９ （発行：公益社団法人日本水道協会）  できる合格　給水装置基本テキスト新訂第１１版 （発行：丸善プラネット　著者：ＳＫＣ産業開発センター 諏訪 公）  改訂６版　給水装置工事主任技術者パーフェクトマスター （発行：梅田出版　著者：給水装置リサーチ会）</vt:lpstr>
    </vt:vector>
  </TitlesOfParts>
  <Company>木津川市役所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研修資料</dc:title>
  <dc:creator>Windows ユーザー</dc:creator>
  <cp:lastModifiedBy>Windows ユーザー</cp:lastModifiedBy>
  <cp:revision>280</cp:revision>
  <cp:lastPrinted>2021-04-05T07:35:21Z</cp:lastPrinted>
  <dcterms:created xsi:type="dcterms:W3CDTF">2021-03-04T05:54:15Z</dcterms:created>
  <dcterms:modified xsi:type="dcterms:W3CDTF">2021-05-21T05:08:02Z</dcterms:modified>
</cp:coreProperties>
</file>