
<file path=[Content_Types].xml><?xml version="1.0" encoding="utf-8"?>
<Types xmlns="http://schemas.openxmlformats.org/package/2006/content-types">
  <Default Extension="mp3" ContentType="audio/mpeg"/>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3" r:id="rId2"/>
    <p:sldId id="274" r:id="rId3"/>
    <p:sldId id="275" r:id="rId4"/>
    <p:sldId id="276" r:id="rId5"/>
    <p:sldId id="277" r:id="rId6"/>
    <p:sldId id="258" r:id="rId7"/>
    <p:sldId id="259" r:id="rId8"/>
    <p:sldId id="261"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18" autoAdjust="0"/>
    <p:restoredTop sz="94660"/>
  </p:normalViewPr>
  <p:slideViewPr>
    <p:cSldViewPr snapToGrid="0">
      <p:cViewPr varScale="1">
        <p:scale>
          <a:sx n="67" d="100"/>
          <a:sy n="67" d="100"/>
        </p:scale>
        <p:origin x="7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11A147A-24D7-4B8C-821E-DEFCFF83E298}" type="datetimeFigureOut">
              <a:rPr kumimoji="1" lang="ja-JP" altLang="en-US" smtClean="0"/>
              <a:t>2021/5/21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405436-EB54-48B0-AEA5-7FB40C47DF89}" type="slidenum">
              <a:rPr kumimoji="1" lang="ja-JP" altLang="en-US" smtClean="0"/>
              <a:t>‹#›</a:t>
            </a:fld>
            <a:endParaRPr kumimoji="1" lang="ja-JP" altLang="en-US"/>
          </a:p>
        </p:txBody>
      </p:sp>
    </p:spTree>
    <p:extLst>
      <p:ext uri="{BB962C8B-B14F-4D97-AF65-F5344CB8AC3E}">
        <p14:creationId xmlns:p14="http://schemas.microsoft.com/office/powerpoint/2010/main" val="13161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E76F196-C3B2-4F42-81D2-0AECD08D5721}" type="datetimeFigureOut">
              <a:rPr kumimoji="1" lang="ja-JP" altLang="en-US" smtClean="0"/>
              <a:t>2021/5/21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1BD92C3-EC6C-4268-8EF5-A4BBEE83A55B}" type="slidenum">
              <a:rPr kumimoji="1" lang="ja-JP" altLang="en-US" smtClean="0"/>
              <a:t>‹#›</a:t>
            </a:fld>
            <a:endParaRPr kumimoji="1" lang="ja-JP" altLang="en-US"/>
          </a:p>
        </p:txBody>
      </p:sp>
    </p:spTree>
    <p:extLst>
      <p:ext uri="{BB962C8B-B14F-4D97-AF65-F5344CB8AC3E}">
        <p14:creationId xmlns:p14="http://schemas.microsoft.com/office/powerpoint/2010/main" val="1869195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F92D77-7166-421F-91B3-7AF405A84BF8}"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6199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60E298-B0C4-45D2-A165-5A3ECD82CF88}"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50590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47D19-5E05-4547-84A5-4746CA7D212F}"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37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61EB4A-F75C-45CC-BEBB-C8EDB14F0900}"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46245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1B87A3-9C61-43A9-A0B7-3FF6927353B6}" type="datetime1">
              <a:rPr kumimoji="1" lang="ja-JP" altLang="en-US" smtClean="0"/>
              <a:t>2021/5/21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4206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B44A62-05B6-4788-B83E-9A26A090CD13}" type="datetime1">
              <a:rPr kumimoji="1" lang="ja-JP" altLang="en-US" smtClean="0"/>
              <a:t>2021/5/21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97336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CB7730-17C5-4960-85AA-D2227F55D2F8}" type="datetime1">
              <a:rPr kumimoji="1" lang="ja-JP" altLang="en-US" smtClean="0"/>
              <a:t>2021/5/21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325828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01F3E6-4A93-457E-91D3-126EA1B9284E}" type="datetime1">
              <a:rPr kumimoji="1" lang="ja-JP" altLang="en-US" smtClean="0"/>
              <a:t>2021/5/21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8223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E4C4CE-ED09-4F2F-8ADA-709AC6DC7A3D}" type="datetime1">
              <a:rPr kumimoji="1" lang="ja-JP" altLang="en-US" smtClean="0"/>
              <a:t>2021/5/21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70515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57E57D-AD91-4EFB-B733-94247328D06A}" type="datetime1">
              <a:rPr kumimoji="1" lang="ja-JP" altLang="en-US" smtClean="0"/>
              <a:t>2021/5/21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51706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74BC06-9C4E-4493-9D21-783A632AB324}" type="datetime1">
              <a:rPr kumimoji="1" lang="ja-JP" altLang="en-US" smtClean="0"/>
              <a:t>2021/5/21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77699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4E9-AF80-4999-8BF8-EAD5AE048085}" type="datetime1">
              <a:rPr kumimoji="1" lang="ja-JP" altLang="en-US" smtClean="0"/>
              <a:t>2021/5/21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9721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6.m4a"/><Relationship Id="rId7" Type="http://schemas.openxmlformats.org/officeDocument/2006/relationships/image" Target="../media/image7.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audio" Target="../media/media6.m4a"/><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media" Target="../media/media8.m4a"/><Relationship Id="rId7" Type="http://schemas.openxmlformats.org/officeDocument/2006/relationships/image" Target="../media/image1.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jpeg"/><Relationship Id="rId5" Type="http://schemas.openxmlformats.org/officeDocument/2006/relationships/slideLayout" Target="../slideLayouts/slideLayout7.xml"/><Relationship Id="rId4" Type="http://schemas.openxmlformats.org/officeDocument/2006/relationships/audio" Target="../media/media8.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media" Target="../media/media12.m4a"/><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png"/><Relationship Id="rId5" Type="http://schemas.openxmlformats.org/officeDocument/2006/relationships/slideLayout" Target="../slideLayouts/slideLayout6.xml"/><Relationship Id="rId4" Type="http://schemas.openxmlformats.org/officeDocument/2006/relationships/audio" Target="../media/media12.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15</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６</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給水装置工事事務論</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4801314"/>
          </a:xfrm>
          <a:prstGeom prst="rect">
            <a:avLst/>
          </a:prstGeom>
          <a:noFill/>
        </p:spPr>
        <p:txBody>
          <a:bodyPr wrap="square" rtlCol="0">
            <a:spAutoFit/>
          </a:bodyPr>
          <a:lstStyle/>
          <a:p>
            <a:r>
              <a:rPr lang="ja-JP" altLang="en-US" b="1" dirty="0" smtClean="0"/>
              <a:t>〇指定給水装置工事事業者の事業運営の基準</a:t>
            </a:r>
            <a:endParaRPr lang="en-US" altLang="ja-JP" b="1" dirty="0" smtClean="0"/>
          </a:p>
          <a:p>
            <a:r>
              <a:rPr lang="ja-JP" altLang="en-US" b="1" dirty="0"/>
              <a:t>　①</a:t>
            </a:r>
            <a:r>
              <a:rPr lang="ja-JP" altLang="en-US" b="1" dirty="0" smtClean="0"/>
              <a:t>給水装置工事ごとに、給水装置工事主任技術者の職務を行う者を指名すること。</a:t>
            </a:r>
            <a:endParaRPr lang="en-US" altLang="ja-JP" b="1" dirty="0" smtClean="0"/>
          </a:p>
          <a:p>
            <a:r>
              <a:rPr lang="ja-JP" altLang="en-US" b="1" dirty="0"/>
              <a:t>　</a:t>
            </a:r>
            <a:r>
              <a:rPr lang="ja-JP" altLang="en-US" b="1" dirty="0" smtClean="0"/>
              <a:t>②配水管から分岐して給水管を設ける工事及び給水装置の配水管への取付口から水道メーター</a:t>
            </a:r>
            <a:r>
              <a:rPr lang="ja-JP" altLang="en-US" b="1" dirty="0" err="1" smtClean="0"/>
              <a:t>ま</a:t>
            </a:r>
            <a:endParaRPr lang="en-US" altLang="ja-JP" b="1" dirty="0" smtClean="0"/>
          </a:p>
          <a:p>
            <a:r>
              <a:rPr lang="ja-JP" altLang="en-US" b="1" dirty="0"/>
              <a:t>　</a:t>
            </a:r>
            <a:r>
              <a:rPr lang="ja-JP" altLang="en-US" b="1" dirty="0" smtClean="0"/>
              <a:t>　での工事を施工する場合、適切に作業を行うことができる技能を有する者を従事又は監督させ</a:t>
            </a:r>
            <a:endParaRPr lang="en-US" altLang="ja-JP" b="1" dirty="0" smtClean="0"/>
          </a:p>
          <a:p>
            <a:r>
              <a:rPr lang="ja-JP" altLang="en-US" b="1" dirty="0"/>
              <a:t>　</a:t>
            </a:r>
            <a:r>
              <a:rPr lang="ja-JP" altLang="en-US" b="1" dirty="0" smtClean="0"/>
              <a:t>　ること。</a:t>
            </a:r>
            <a:endParaRPr lang="en-US" altLang="ja-JP" b="1" dirty="0" smtClean="0"/>
          </a:p>
          <a:p>
            <a:r>
              <a:rPr lang="ja-JP" altLang="en-US" b="1" dirty="0"/>
              <a:t>　</a:t>
            </a:r>
            <a:r>
              <a:rPr lang="ja-JP" altLang="en-US" b="1" dirty="0" smtClean="0"/>
              <a:t>③水道事業者の承認を受けた工法、工期等の条件に適合するよう工事を施行すること。</a:t>
            </a:r>
            <a:endParaRPr lang="en-US" altLang="ja-JP" b="1" dirty="0" smtClean="0"/>
          </a:p>
          <a:p>
            <a:r>
              <a:rPr lang="ja-JP" altLang="en-US" b="1" dirty="0"/>
              <a:t>　</a:t>
            </a:r>
            <a:r>
              <a:rPr lang="ja-JP" altLang="en-US" b="1" dirty="0" smtClean="0"/>
              <a:t>④給水装置工事主任技術者やその他の工事従事者の施工技術の向上のため、研修の機会を確保す</a:t>
            </a:r>
            <a:endParaRPr lang="en-US" altLang="ja-JP" b="1" dirty="0" smtClean="0"/>
          </a:p>
          <a:p>
            <a:r>
              <a:rPr lang="ja-JP" altLang="en-US" b="1" dirty="0"/>
              <a:t>　</a:t>
            </a:r>
            <a:r>
              <a:rPr lang="ja-JP" altLang="en-US" b="1" dirty="0" smtClean="0"/>
              <a:t>　</a:t>
            </a:r>
            <a:r>
              <a:rPr lang="ja-JP" altLang="en-US" b="1" dirty="0" err="1" smtClean="0"/>
              <a:t>るよう</a:t>
            </a:r>
            <a:r>
              <a:rPr lang="ja-JP" altLang="en-US" b="1" dirty="0" smtClean="0"/>
              <a:t>努めること。</a:t>
            </a:r>
            <a:endParaRPr lang="en-US" altLang="ja-JP" b="1" dirty="0" smtClean="0"/>
          </a:p>
          <a:p>
            <a:r>
              <a:rPr lang="ja-JP" altLang="en-US" b="1" dirty="0"/>
              <a:t>　</a:t>
            </a:r>
            <a:r>
              <a:rPr lang="ja-JP" altLang="en-US" b="1" dirty="0" smtClean="0"/>
              <a:t>⑤水道法施行令第６条に規定する構造及び材質の基準に適合しない給水装置を設置したり、給水</a:t>
            </a:r>
            <a:endParaRPr lang="en-US" altLang="ja-JP" b="1" dirty="0" smtClean="0"/>
          </a:p>
          <a:p>
            <a:r>
              <a:rPr lang="ja-JP" altLang="en-US" b="1" dirty="0"/>
              <a:t>　</a:t>
            </a:r>
            <a:r>
              <a:rPr lang="ja-JP" altLang="en-US" b="1" dirty="0" smtClean="0"/>
              <a:t>　管の加工や接合等に適さない機械器具を使用したりしないこと。</a:t>
            </a:r>
            <a:endParaRPr lang="en-US" altLang="ja-JP" b="1" dirty="0" smtClean="0"/>
          </a:p>
          <a:p>
            <a:r>
              <a:rPr lang="ja-JP" altLang="en-US" b="1" dirty="0" smtClean="0"/>
              <a:t>　⑥工事ごとに、指名した給水装置工事主任技術者に所定の事項に関する記録を作成させ、３年間</a:t>
            </a:r>
            <a:endParaRPr lang="en-US" altLang="ja-JP" b="1" dirty="0" smtClean="0"/>
          </a:p>
          <a:p>
            <a:r>
              <a:rPr lang="ja-JP" altLang="en-US" b="1" dirty="0"/>
              <a:t>　</a:t>
            </a:r>
            <a:r>
              <a:rPr lang="ja-JP" altLang="en-US" b="1" dirty="0" smtClean="0"/>
              <a:t>　保管すること。</a:t>
            </a:r>
            <a:endParaRPr lang="en-US" altLang="ja-JP" b="1" dirty="0" smtClean="0"/>
          </a:p>
          <a:p>
            <a:r>
              <a:rPr lang="ja-JP" altLang="en-US" b="1" dirty="0"/>
              <a:t>〇構造及び材料の基準適合性の証明方法</a:t>
            </a:r>
            <a:r>
              <a:rPr lang="ja-JP" altLang="en-US" b="1" dirty="0" smtClean="0"/>
              <a:t>は製造</a:t>
            </a:r>
            <a:r>
              <a:rPr lang="ja-JP" altLang="en-US" b="1" dirty="0"/>
              <a:t>業者等による自己認証が</a:t>
            </a:r>
            <a:r>
              <a:rPr lang="ja-JP" altLang="en-US" b="1" dirty="0" smtClean="0"/>
              <a:t>基本となるが、信頼</a:t>
            </a:r>
            <a:r>
              <a:rPr lang="ja-JP" altLang="en-US" b="1" dirty="0"/>
              <a:t>を</a:t>
            </a:r>
            <a:r>
              <a:rPr lang="ja-JP" altLang="en-US" b="1" dirty="0" smtClean="0"/>
              <a:t>得る</a:t>
            </a:r>
            <a:endParaRPr lang="en-US" altLang="ja-JP" b="1" dirty="0" smtClean="0"/>
          </a:p>
          <a:p>
            <a:r>
              <a:rPr lang="ja-JP" altLang="en-US" b="1" dirty="0"/>
              <a:t>　</a:t>
            </a:r>
            <a:r>
              <a:rPr lang="ja-JP" altLang="en-US" b="1" dirty="0" smtClean="0"/>
              <a:t>ために第三者</a:t>
            </a:r>
            <a:r>
              <a:rPr lang="ja-JP" altLang="en-US" b="1" dirty="0"/>
              <a:t>認証を受けている給水</a:t>
            </a:r>
            <a:r>
              <a:rPr lang="ja-JP" altLang="en-US" b="1" dirty="0" smtClean="0"/>
              <a:t>用具も多い。</a:t>
            </a:r>
            <a:endParaRPr lang="en-US" altLang="ja-JP" b="1" dirty="0" smtClean="0"/>
          </a:p>
          <a:p>
            <a:r>
              <a:rPr lang="ja-JP" altLang="en-US" b="1" dirty="0" smtClean="0"/>
              <a:t>〇基準適合品は、各団体のホームページから検索できる。</a:t>
            </a:r>
            <a:endParaRPr lang="en-US" altLang="ja-JP" b="1" dirty="0" smtClean="0"/>
          </a:p>
          <a:p>
            <a:r>
              <a:rPr lang="ja-JP" altLang="en-US" b="1" dirty="0"/>
              <a:t>　</a:t>
            </a:r>
            <a:r>
              <a:rPr lang="ja-JP" altLang="en-US" b="1" dirty="0" smtClean="0"/>
              <a:t>厚生労働省給水装置データベース、日本水道協会（</a:t>
            </a:r>
            <a:r>
              <a:rPr lang="en-US" altLang="ja-JP" b="1" dirty="0" smtClean="0"/>
              <a:t>JWWA</a:t>
            </a:r>
            <a:r>
              <a:rPr lang="ja-JP" altLang="en-US" b="1" dirty="0" smtClean="0"/>
              <a:t>）、日本燃焼機器検査協会（</a:t>
            </a:r>
            <a:r>
              <a:rPr lang="en-US" altLang="ja-JP" b="1" dirty="0" smtClean="0"/>
              <a:t>JHIA</a:t>
            </a:r>
            <a:r>
              <a:rPr lang="ja-JP" altLang="en-US" b="1" dirty="0" smtClean="0"/>
              <a:t>）、</a:t>
            </a:r>
            <a:endParaRPr lang="en-US" altLang="ja-JP" b="1" dirty="0" smtClean="0"/>
          </a:p>
          <a:p>
            <a:r>
              <a:rPr lang="ja-JP" altLang="en-US" b="1" dirty="0"/>
              <a:t>　</a:t>
            </a:r>
            <a:r>
              <a:rPr lang="ja-JP" altLang="en-US" b="1" dirty="0" smtClean="0"/>
              <a:t>日本ガス機器検査協会（</a:t>
            </a:r>
            <a:r>
              <a:rPr lang="en-US" altLang="ja-JP" b="1" dirty="0" smtClean="0"/>
              <a:t>JIA</a:t>
            </a:r>
            <a:r>
              <a:rPr lang="ja-JP" altLang="en-US" b="1" dirty="0" smtClean="0"/>
              <a:t>）、電気安全環境研究所（</a:t>
            </a:r>
            <a:r>
              <a:rPr lang="en-US" altLang="ja-JP" b="1" dirty="0" smtClean="0"/>
              <a:t>JET</a:t>
            </a:r>
            <a:r>
              <a:rPr lang="ja-JP" altLang="en-US" b="1" dirty="0" smtClean="0"/>
              <a:t>）</a:t>
            </a:r>
            <a:endParaRPr lang="en-US" altLang="ja-JP" b="1" dirty="0"/>
          </a:p>
        </p:txBody>
      </p:sp>
      <p:pic>
        <p:nvPicPr>
          <p:cNvPr id="3" name="給水装置工事事務論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8451" y="467135"/>
            <a:ext cx="609600" cy="609600"/>
          </a:xfrm>
          <a:prstGeom prst="rect">
            <a:avLst/>
          </a:prstGeom>
        </p:spPr>
      </p:pic>
    </p:spTree>
    <p:extLst>
      <p:ext uri="{BB962C8B-B14F-4D97-AF65-F5344CB8AC3E}">
        <p14:creationId xmlns:p14="http://schemas.microsoft.com/office/powerpoint/2010/main" val="912268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16</a:t>
            </a:r>
            <a:endParaRPr kumimoji="1" lang="ja-JP" altLang="en-US" dirty="0"/>
          </a:p>
        </p:txBody>
      </p:sp>
      <p:sp>
        <p:nvSpPr>
          <p:cNvPr id="8" name="テキスト ボックス 7"/>
          <p:cNvSpPr txBox="1"/>
          <p:nvPr/>
        </p:nvSpPr>
        <p:spPr>
          <a:xfrm>
            <a:off x="1018903" y="541828"/>
            <a:ext cx="10465526" cy="2862322"/>
          </a:xfrm>
          <a:prstGeom prst="rect">
            <a:avLst/>
          </a:prstGeom>
          <a:noFill/>
        </p:spPr>
        <p:txBody>
          <a:bodyPr wrap="square" rtlCol="0">
            <a:spAutoFit/>
          </a:bodyPr>
          <a:lstStyle/>
          <a:p>
            <a:r>
              <a:rPr lang="ja-JP" altLang="en-US" b="1" dirty="0" smtClean="0"/>
              <a:t>〇給水装置工事主任技術者は、給水工事技術の要として、次の重要な役割を担う。</a:t>
            </a:r>
            <a:endParaRPr lang="en-US" altLang="ja-JP" b="1" dirty="0" smtClean="0"/>
          </a:p>
          <a:p>
            <a:r>
              <a:rPr lang="ja-JP" altLang="en-US" b="1" dirty="0"/>
              <a:t>　①</a:t>
            </a:r>
            <a:r>
              <a:rPr lang="ja-JP" altLang="en-US" b="1" dirty="0" smtClean="0"/>
              <a:t>給水装置工事に関する技術上の管理</a:t>
            </a:r>
            <a:endParaRPr lang="en-US" altLang="ja-JP" b="1" dirty="0" smtClean="0"/>
          </a:p>
          <a:p>
            <a:r>
              <a:rPr lang="ja-JP" altLang="en-US" b="1" dirty="0"/>
              <a:t>　②</a:t>
            </a:r>
            <a:r>
              <a:rPr lang="ja-JP" altLang="en-US" b="1" dirty="0" smtClean="0"/>
              <a:t>給水装置工事に従事する者の技術上の指導監督</a:t>
            </a:r>
            <a:endParaRPr lang="en-US" altLang="ja-JP" b="1" dirty="0" smtClean="0"/>
          </a:p>
          <a:p>
            <a:r>
              <a:rPr lang="ja-JP" altLang="en-US" b="1" dirty="0"/>
              <a:t>　③</a:t>
            </a:r>
            <a:r>
              <a:rPr lang="ja-JP" altLang="en-US" b="1" dirty="0" smtClean="0"/>
              <a:t>給水装置の構造及び材質の基準に適合していることの確認</a:t>
            </a:r>
            <a:endParaRPr lang="en-US" altLang="ja-JP" b="1" dirty="0" smtClean="0"/>
          </a:p>
          <a:p>
            <a:r>
              <a:rPr lang="ja-JP" altLang="en-US" b="1" dirty="0"/>
              <a:t>　④</a:t>
            </a:r>
            <a:r>
              <a:rPr lang="ja-JP" altLang="en-US" b="1" dirty="0" smtClean="0"/>
              <a:t>工事に関する水道事業者との連絡調整</a:t>
            </a:r>
            <a:endParaRPr lang="en-US" altLang="ja-JP" b="1" dirty="0" smtClean="0"/>
          </a:p>
          <a:p>
            <a:r>
              <a:rPr lang="ja-JP" altLang="en-US" b="1" dirty="0"/>
              <a:t>　</a:t>
            </a:r>
            <a:r>
              <a:rPr lang="ja-JP" altLang="en-US" b="1" dirty="0" smtClean="0"/>
              <a:t>　・配水管から分岐して給水管を設ける工事における配水管の位置の確認に関する連絡調整</a:t>
            </a:r>
            <a:endParaRPr lang="en-US" altLang="ja-JP" b="1" dirty="0" smtClean="0"/>
          </a:p>
          <a:p>
            <a:r>
              <a:rPr lang="ja-JP" altLang="en-US" b="1" dirty="0"/>
              <a:t>　</a:t>
            </a:r>
            <a:r>
              <a:rPr lang="ja-JP" altLang="en-US" b="1" dirty="0" smtClean="0"/>
              <a:t>　・配水管</a:t>
            </a:r>
            <a:r>
              <a:rPr lang="ja-JP" altLang="en-US" b="1" dirty="0"/>
              <a:t>から分岐して給水管を設ける</a:t>
            </a:r>
            <a:r>
              <a:rPr lang="ja-JP" altLang="en-US" b="1" dirty="0" smtClean="0"/>
              <a:t>工事及び給水装置の配水管への取付口から水道メーター</a:t>
            </a:r>
            <a:endParaRPr lang="en-US" altLang="ja-JP" b="1" dirty="0" smtClean="0"/>
          </a:p>
          <a:p>
            <a:r>
              <a:rPr lang="ja-JP" altLang="en-US" b="1" dirty="0"/>
              <a:t>　</a:t>
            </a:r>
            <a:r>
              <a:rPr lang="ja-JP" altLang="en-US" b="1" dirty="0" smtClean="0"/>
              <a:t>　　までの工事に係る工法、工期等の工事上の条件に関する連絡調整</a:t>
            </a:r>
            <a:endParaRPr lang="en-US" altLang="ja-JP" b="1" dirty="0" smtClean="0"/>
          </a:p>
          <a:p>
            <a:r>
              <a:rPr lang="ja-JP" altLang="en-US" b="1" dirty="0" smtClean="0"/>
              <a:t>　　・給水装置工事を完了した旨の連絡</a:t>
            </a:r>
            <a:endParaRPr lang="en-US" altLang="ja-JP" b="1" dirty="0" smtClean="0"/>
          </a:p>
          <a:p>
            <a:r>
              <a:rPr lang="ja-JP" altLang="en-US" b="1" dirty="0" smtClean="0"/>
              <a:t>〇指定給水装置工事事業者と水道事業者の関係</a:t>
            </a:r>
            <a:endParaRPr lang="en-US" altLang="ja-JP" b="1" dirty="0"/>
          </a:p>
        </p:txBody>
      </p:sp>
      <p:sp>
        <p:nvSpPr>
          <p:cNvPr id="9" name="テキスト ボックス 8"/>
          <p:cNvSpPr txBox="1"/>
          <p:nvPr/>
        </p:nvSpPr>
        <p:spPr>
          <a:xfrm>
            <a:off x="7155599" y="2864015"/>
            <a:ext cx="4198201" cy="1477328"/>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r>
              <a:rPr lang="ja-JP" altLang="en-US" dirty="0" smtClean="0"/>
              <a:t>　施主から海外製の給水　</a:t>
            </a:r>
            <a:endParaRPr lang="en-US" altLang="ja-JP" dirty="0" smtClean="0"/>
          </a:p>
          <a:p>
            <a:r>
              <a:rPr lang="ja-JP" altLang="en-US" dirty="0" smtClean="0"/>
              <a:t>　栓を使用したいと希望があったが、</a:t>
            </a:r>
            <a:endParaRPr lang="en-US" altLang="ja-JP" dirty="0" smtClean="0"/>
          </a:p>
          <a:p>
            <a:r>
              <a:rPr lang="ja-JP" altLang="en-US" dirty="0"/>
              <a:t>　</a:t>
            </a:r>
            <a:r>
              <a:rPr lang="ja-JP" altLang="en-US" dirty="0" smtClean="0"/>
              <a:t>日本製ものしか使用できないので、　</a:t>
            </a:r>
            <a:endParaRPr lang="en-US" altLang="ja-JP" dirty="0" smtClean="0"/>
          </a:p>
          <a:p>
            <a:r>
              <a:rPr lang="ja-JP" altLang="en-US" dirty="0"/>
              <a:t>　</a:t>
            </a:r>
            <a:r>
              <a:rPr lang="ja-JP" altLang="en-US" dirty="0" smtClean="0"/>
              <a:t>断った。</a:t>
            </a:r>
            <a:endParaRPr lang="en-US" altLang="ja-JP" dirty="0" smtClean="0"/>
          </a:p>
          <a:p>
            <a:r>
              <a:rPr lang="ja-JP" altLang="en-US" dirty="0" smtClean="0"/>
              <a:t>　　①正しい　②誤り</a:t>
            </a:r>
          </a:p>
        </p:txBody>
      </p:sp>
      <p:sp>
        <p:nvSpPr>
          <p:cNvPr id="10" name="テキスト ボックス 9"/>
          <p:cNvSpPr txBox="1"/>
          <p:nvPr/>
        </p:nvSpPr>
        <p:spPr>
          <a:xfrm>
            <a:off x="7155598" y="4487960"/>
            <a:ext cx="4198201" cy="1477328"/>
          </a:xfrm>
          <a:prstGeom prst="rect">
            <a:avLst/>
          </a:prstGeom>
          <a:noFill/>
          <a:ln w="19050">
            <a:solidFill>
              <a:srgbClr val="00B050"/>
            </a:solidFill>
            <a:prstDash val="solid"/>
          </a:ln>
        </p:spPr>
        <p:txBody>
          <a:bodyPr wrap="square" rtlCol="0">
            <a:spAutoFit/>
          </a:bodyPr>
          <a:lstStyle/>
          <a:p>
            <a:r>
              <a:rPr kumimoji="1" lang="en-US" altLang="ja-JP" dirty="0" smtClean="0"/>
              <a:t>【</a:t>
            </a:r>
            <a:r>
              <a:rPr lang="ja-JP" altLang="en-US" dirty="0"/>
              <a:t>答</a:t>
            </a:r>
            <a:r>
              <a:rPr lang="ja-JP" altLang="en-US" dirty="0" smtClean="0"/>
              <a:t>え</a:t>
            </a:r>
            <a:r>
              <a:rPr lang="en-US" altLang="ja-JP" dirty="0" smtClean="0"/>
              <a:t>】</a:t>
            </a:r>
            <a:r>
              <a:rPr lang="ja-JP" altLang="en-US" dirty="0" smtClean="0"/>
              <a:t>　②誤り　給水装置工事主任</a:t>
            </a:r>
            <a:endParaRPr lang="en-US" altLang="ja-JP" dirty="0" smtClean="0"/>
          </a:p>
          <a:p>
            <a:r>
              <a:rPr lang="ja-JP" altLang="en-US" dirty="0"/>
              <a:t>　</a:t>
            </a:r>
            <a:r>
              <a:rPr lang="ja-JP" altLang="en-US" dirty="0" smtClean="0"/>
              <a:t>技術者が製造元や輸入元から資料を</a:t>
            </a:r>
            <a:endParaRPr lang="en-US" altLang="ja-JP" dirty="0" smtClean="0"/>
          </a:p>
          <a:p>
            <a:r>
              <a:rPr lang="ja-JP" altLang="en-US" dirty="0"/>
              <a:t>　入手</a:t>
            </a:r>
            <a:r>
              <a:rPr lang="ja-JP" altLang="en-US" dirty="0" smtClean="0"/>
              <a:t>し、基準を満たしていることが</a:t>
            </a:r>
            <a:endParaRPr lang="en-US" altLang="ja-JP" dirty="0" smtClean="0"/>
          </a:p>
          <a:p>
            <a:r>
              <a:rPr lang="ja-JP" altLang="en-US" dirty="0"/>
              <a:t>　</a:t>
            </a:r>
            <a:r>
              <a:rPr lang="ja-JP" altLang="en-US" dirty="0" smtClean="0"/>
              <a:t>確認できれば、使用することができ</a:t>
            </a:r>
            <a:endParaRPr lang="en-US" altLang="ja-JP" dirty="0" smtClean="0"/>
          </a:p>
          <a:p>
            <a:r>
              <a:rPr lang="ja-JP" altLang="en-US" dirty="0"/>
              <a:t>　</a:t>
            </a:r>
            <a:r>
              <a:rPr lang="ja-JP" altLang="en-US" dirty="0" smtClean="0"/>
              <a:t>る。</a:t>
            </a:r>
            <a:r>
              <a:rPr lang="ja-JP" altLang="en-US" dirty="0"/>
              <a:t>　</a:t>
            </a:r>
            <a:endParaRPr lang="en-US" altLang="ja-JP" dirty="0" smtClean="0"/>
          </a:p>
        </p:txBody>
      </p:sp>
      <p:sp>
        <p:nvSpPr>
          <p:cNvPr id="4" name="テキスト ボックス 3"/>
          <p:cNvSpPr txBox="1"/>
          <p:nvPr/>
        </p:nvSpPr>
        <p:spPr>
          <a:xfrm>
            <a:off x="1375310" y="3417197"/>
            <a:ext cx="430887" cy="2462078"/>
          </a:xfrm>
          <a:prstGeom prst="rect">
            <a:avLst/>
          </a:prstGeom>
          <a:solidFill>
            <a:schemeClr val="accent2">
              <a:lumMod val="60000"/>
              <a:lumOff val="40000"/>
            </a:schemeClr>
          </a:solidFill>
        </p:spPr>
        <p:txBody>
          <a:bodyPr vert="eaVert" wrap="square" rtlCol="0" anchor="ctr">
            <a:spAutoFit/>
          </a:bodyPr>
          <a:lstStyle/>
          <a:p>
            <a:pPr algn="ctr"/>
            <a:r>
              <a:rPr kumimoji="1" lang="ja-JP" altLang="en-US" sz="1600" b="1" dirty="0" smtClean="0"/>
              <a:t>指定給水装置工事事業者</a:t>
            </a:r>
            <a:endParaRPr kumimoji="1" lang="ja-JP" altLang="en-US" sz="1600" b="1" dirty="0"/>
          </a:p>
        </p:txBody>
      </p:sp>
      <p:sp>
        <p:nvSpPr>
          <p:cNvPr id="11" name="テキスト ボックス 10"/>
          <p:cNvSpPr txBox="1"/>
          <p:nvPr/>
        </p:nvSpPr>
        <p:spPr>
          <a:xfrm>
            <a:off x="2215795" y="3423334"/>
            <a:ext cx="3792249" cy="1077218"/>
          </a:xfrm>
          <a:prstGeom prst="rect">
            <a:avLst/>
          </a:prstGeom>
          <a:solidFill>
            <a:schemeClr val="accent2">
              <a:lumMod val="60000"/>
              <a:lumOff val="40000"/>
            </a:schemeClr>
          </a:solidFill>
        </p:spPr>
        <p:txBody>
          <a:bodyPr wrap="square" rtlCol="0">
            <a:spAutoFit/>
          </a:bodyPr>
          <a:lstStyle/>
          <a:p>
            <a:r>
              <a:rPr lang="ja-JP" altLang="en-US" sz="1600" b="1" dirty="0" smtClean="0"/>
              <a:t>給水装置工事主任技術者の選任・届出</a:t>
            </a:r>
            <a:endParaRPr lang="en-US" altLang="ja-JP" sz="1600" b="1" dirty="0" smtClean="0"/>
          </a:p>
          <a:p>
            <a:r>
              <a:rPr kumimoji="1" lang="ja-JP" altLang="en-US" sz="1600" b="1" dirty="0" smtClean="0"/>
              <a:t>事業</a:t>
            </a:r>
            <a:r>
              <a:rPr lang="ja-JP" altLang="en-US" sz="1600" b="1" dirty="0" smtClean="0"/>
              <a:t>に関する変更・休止廃止の届出</a:t>
            </a:r>
            <a:endParaRPr lang="en-US" altLang="ja-JP" sz="1600" b="1" dirty="0" smtClean="0"/>
          </a:p>
          <a:p>
            <a:r>
              <a:rPr kumimoji="1" lang="ja-JP" altLang="en-US" sz="1600" b="1" dirty="0" smtClean="0"/>
              <a:t>事業の運営基準に従った事業の運営</a:t>
            </a:r>
            <a:endParaRPr kumimoji="1" lang="en-US" altLang="ja-JP" sz="1600" b="1" dirty="0" smtClean="0"/>
          </a:p>
          <a:p>
            <a:r>
              <a:rPr lang="ja-JP" altLang="en-US" sz="1600" b="1" dirty="0" smtClean="0"/>
              <a:t>指定の更新申請（５年ごと）</a:t>
            </a:r>
            <a:endParaRPr kumimoji="1" lang="ja-JP" altLang="en-US" sz="1600" b="1" dirty="0"/>
          </a:p>
        </p:txBody>
      </p:sp>
      <p:sp>
        <p:nvSpPr>
          <p:cNvPr id="12" name="右矢印 11"/>
          <p:cNvSpPr/>
          <p:nvPr/>
        </p:nvSpPr>
        <p:spPr>
          <a:xfrm>
            <a:off x="1833749" y="3801208"/>
            <a:ext cx="355009" cy="302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98415" y="3412287"/>
            <a:ext cx="430887" cy="2471898"/>
          </a:xfrm>
          <a:prstGeom prst="rect">
            <a:avLst/>
          </a:prstGeom>
          <a:solidFill>
            <a:schemeClr val="accent2">
              <a:lumMod val="60000"/>
              <a:lumOff val="40000"/>
            </a:schemeClr>
          </a:solidFill>
        </p:spPr>
        <p:txBody>
          <a:bodyPr vert="eaVert" wrap="square" rtlCol="0" anchor="ctr">
            <a:spAutoFit/>
          </a:bodyPr>
          <a:lstStyle/>
          <a:p>
            <a:pPr algn="ctr"/>
            <a:r>
              <a:rPr lang="ja-JP" altLang="en-US" sz="1600" b="1" dirty="0"/>
              <a:t>水道</a:t>
            </a:r>
            <a:r>
              <a:rPr kumimoji="1" lang="ja-JP" altLang="en-US" sz="1600" b="1" dirty="0" smtClean="0"/>
              <a:t>業者（市町村など）</a:t>
            </a:r>
            <a:endParaRPr kumimoji="1" lang="ja-JP" altLang="en-US" sz="1600" b="1" dirty="0"/>
          </a:p>
        </p:txBody>
      </p:sp>
      <p:sp>
        <p:nvSpPr>
          <p:cNvPr id="14" name="テキスト ボックス 13"/>
          <p:cNvSpPr txBox="1"/>
          <p:nvPr/>
        </p:nvSpPr>
        <p:spPr>
          <a:xfrm>
            <a:off x="2215794" y="4727460"/>
            <a:ext cx="3792249" cy="830997"/>
          </a:xfrm>
          <a:prstGeom prst="rect">
            <a:avLst/>
          </a:prstGeom>
          <a:solidFill>
            <a:schemeClr val="accent6">
              <a:lumMod val="60000"/>
              <a:lumOff val="40000"/>
            </a:schemeClr>
          </a:solidFill>
        </p:spPr>
        <p:txBody>
          <a:bodyPr wrap="square" rtlCol="0">
            <a:spAutoFit/>
          </a:bodyPr>
          <a:lstStyle/>
          <a:p>
            <a:r>
              <a:rPr lang="ja-JP" altLang="en-US" sz="1600" b="1" dirty="0" smtClean="0"/>
              <a:t>給水装置の検査の立会要求</a:t>
            </a:r>
            <a:endParaRPr lang="en-US" altLang="ja-JP" sz="1600" b="1" dirty="0" smtClean="0"/>
          </a:p>
          <a:p>
            <a:r>
              <a:rPr lang="ja-JP" altLang="en-US" sz="1600" b="1" dirty="0" smtClean="0"/>
              <a:t>給水装置工事に関する報告徴収</a:t>
            </a:r>
            <a:endParaRPr lang="en-US" altLang="ja-JP" sz="1600" b="1" dirty="0" smtClean="0"/>
          </a:p>
          <a:p>
            <a:r>
              <a:rPr lang="ja-JP" altLang="en-US" sz="1600" b="1" dirty="0" smtClean="0"/>
              <a:t>指定の更新又は指定の取消</a:t>
            </a:r>
            <a:endParaRPr kumimoji="1" lang="ja-JP" altLang="en-US" sz="1600" b="1" dirty="0"/>
          </a:p>
        </p:txBody>
      </p:sp>
      <p:sp>
        <p:nvSpPr>
          <p:cNvPr id="15" name="右矢印 14"/>
          <p:cNvSpPr/>
          <p:nvPr/>
        </p:nvSpPr>
        <p:spPr>
          <a:xfrm>
            <a:off x="6025726" y="3810800"/>
            <a:ext cx="355009" cy="302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0800000">
            <a:off x="6025725" y="4991815"/>
            <a:ext cx="355009" cy="302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0800000">
            <a:off x="1824393" y="4991815"/>
            <a:ext cx="355009" cy="302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給水装置工事事務論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541828"/>
            <a:ext cx="609600" cy="609600"/>
          </a:xfrm>
          <a:prstGeom prst="rect">
            <a:avLst/>
          </a:prstGeom>
        </p:spPr>
      </p:pic>
      <p:pic>
        <p:nvPicPr>
          <p:cNvPr id="5"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582400" y="5746750"/>
            <a:ext cx="609600" cy="609600"/>
          </a:xfrm>
          <a:prstGeom prst="rect">
            <a:avLst/>
          </a:prstGeom>
        </p:spPr>
      </p:pic>
    </p:spTree>
    <p:extLst>
      <p:ext uri="{BB962C8B-B14F-4D97-AF65-F5344CB8AC3E}">
        <p14:creationId xmlns:p14="http://schemas.microsoft.com/office/powerpoint/2010/main" val="327822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216"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17</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７</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給水装置の概要</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1200329"/>
          </a:xfrm>
          <a:prstGeom prst="rect">
            <a:avLst/>
          </a:prstGeom>
          <a:noFill/>
        </p:spPr>
        <p:txBody>
          <a:bodyPr wrap="square" rtlCol="0">
            <a:spAutoFit/>
          </a:bodyPr>
          <a:lstStyle/>
          <a:p>
            <a:r>
              <a:rPr lang="ja-JP" altLang="en-US" b="1" dirty="0" smtClean="0"/>
              <a:t>〇給水装置とは、需要者に給水するために水道事業者の施設した配水管から分岐して設けられた</a:t>
            </a:r>
            <a:r>
              <a:rPr lang="ja-JP" altLang="en-US" b="1" dirty="0" smtClean="0">
                <a:solidFill>
                  <a:srgbClr val="FF0000"/>
                </a:solidFill>
              </a:rPr>
              <a:t>給</a:t>
            </a:r>
            <a:endParaRPr lang="en-US" altLang="ja-JP" b="1" dirty="0">
              <a:solidFill>
                <a:srgbClr val="FF0000"/>
              </a:solidFill>
            </a:endParaRPr>
          </a:p>
          <a:p>
            <a:r>
              <a:rPr lang="ja-JP" altLang="en-US" b="1" dirty="0" smtClean="0">
                <a:solidFill>
                  <a:srgbClr val="FF0000"/>
                </a:solidFill>
              </a:rPr>
              <a:t>　水管及びこれに直結する給水用具</a:t>
            </a:r>
            <a:r>
              <a:rPr lang="ja-JP" altLang="en-US" b="1" dirty="0" smtClean="0"/>
              <a:t>のことをいう。</a:t>
            </a:r>
            <a:endParaRPr lang="en-US" altLang="ja-JP" b="1" dirty="0" smtClean="0"/>
          </a:p>
          <a:p>
            <a:r>
              <a:rPr lang="ja-JP" altLang="en-US" b="1" dirty="0"/>
              <a:t>〇</a:t>
            </a:r>
            <a:r>
              <a:rPr lang="ja-JP" altLang="en-US" b="1" dirty="0" smtClean="0"/>
              <a:t>給水装置工事の費用は、原則として需要者の負担となり、日常の管理責任も需要者にある。</a:t>
            </a:r>
            <a:endParaRPr lang="en-US" altLang="ja-JP" b="1" dirty="0" smtClean="0"/>
          </a:p>
          <a:p>
            <a:r>
              <a:rPr lang="ja-JP" altLang="en-US" b="1" dirty="0" smtClean="0"/>
              <a:t>〇分岐から水圧テストまでの施工、及び止水栓の例は、次のとおり。　</a:t>
            </a:r>
            <a:endParaRPr lang="en-US" altLang="ja-JP" b="1" dirty="0"/>
          </a:p>
        </p:txBody>
      </p:sp>
      <p:pic>
        <p:nvPicPr>
          <p:cNvPr id="3" name="図 2"/>
          <p:cNvPicPr>
            <a:picLocks noChangeAspect="1"/>
          </p:cNvPicPr>
          <p:nvPr/>
        </p:nvPicPr>
        <p:blipFill>
          <a:blip r:embed="rId4"/>
          <a:stretch>
            <a:fillRect/>
          </a:stretch>
        </p:blipFill>
        <p:spPr>
          <a:xfrm>
            <a:off x="1121179" y="2405566"/>
            <a:ext cx="2875750" cy="3122584"/>
          </a:xfrm>
          <a:prstGeom prst="rect">
            <a:avLst/>
          </a:prstGeom>
        </p:spPr>
      </p:pic>
      <p:pic>
        <p:nvPicPr>
          <p:cNvPr id="6" name="図 5"/>
          <p:cNvPicPr>
            <a:picLocks noChangeAspect="1"/>
          </p:cNvPicPr>
          <p:nvPr/>
        </p:nvPicPr>
        <p:blipFill>
          <a:blip r:embed="rId5"/>
          <a:stretch>
            <a:fillRect/>
          </a:stretch>
        </p:blipFill>
        <p:spPr>
          <a:xfrm>
            <a:off x="4370687" y="2419600"/>
            <a:ext cx="2597396" cy="1609843"/>
          </a:xfrm>
          <a:prstGeom prst="rect">
            <a:avLst/>
          </a:prstGeom>
        </p:spPr>
      </p:pic>
      <p:pic>
        <p:nvPicPr>
          <p:cNvPr id="10" name="図 9"/>
          <p:cNvPicPr>
            <a:picLocks noChangeAspect="1"/>
          </p:cNvPicPr>
          <p:nvPr/>
        </p:nvPicPr>
        <p:blipFill>
          <a:blip r:embed="rId6"/>
          <a:stretch>
            <a:fillRect/>
          </a:stretch>
        </p:blipFill>
        <p:spPr>
          <a:xfrm>
            <a:off x="7398560" y="2411882"/>
            <a:ext cx="3843936" cy="1917938"/>
          </a:xfrm>
          <a:prstGeom prst="rect">
            <a:avLst/>
          </a:prstGeom>
        </p:spPr>
      </p:pic>
      <p:sp>
        <p:nvSpPr>
          <p:cNvPr id="11" name="テキスト ボックス 10"/>
          <p:cNvSpPr txBox="1"/>
          <p:nvPr/>
        </p:nvSpPr>
        <p:spPr>
          <a:xfrm>
            <a:off x="1060896" y="5528150"/>
            <a:ext cx="3108960" cy="830997"/>
          </a:xfrm>
          <a:prstGeom prst="rect">
            <a:avLst/>
          </a:prstGeom>
          <a:noFill/>
        </p:spPr>
        <p:txBody>
          <a:bodyPr wrap="square" rtlCol="0">
            <a:spAutoFit/>
          </a:bodyPr>
          <a:lstStyle/>
          <a:p>
            <a:r>
              <a:rPr kumimoji="1" lang="en-US" altLang="ja-JP" sz="1600" b="1" dirty="0" err="1" smtClean="0"/>
              <a:t>HIVPφ</a:t>
            </a:r>
            <a:r>
              <a:rPr lang="ja-JP" altLang="en-US" sz="1600" b="1" dirty="0" smtClean="0"/>
              <a:t>２</a:t>
            </a:r>
            <a:r>
              <a:rPr lang="ja-JP" altLang="en-US" sz="1600" b="1" dirty="0"/>
              <a:t>０</a:t>
            </a:r>
            <a:r>
              <a:rPr kumimoji="1" lang="ja-JP" altLang="en-US" sz="1600" b="1" dirty="0" smtClean="0"/>
              <a:t>ｍｍ給水管の布設</a:t>
            </a:r>
            <a:endParaRPr kumimoji="1" lang="en-US" altLang="ja-JP" sz="1600" b="1" dirty="0" smtClean="0"/>
          </a:p>
          <a:p>
            <a:r>
              <a:rPr lang="ja-JP" altLang="en-US" sz="1600" b="1" dirty="0"/>
              <a:t>腐食防止の</a:t>
            </a:r>
            <a:r>
              <a:rPr lang="ja-JP" altLang="en-US" sz="1600" b="1" dirty="0" smtClean="0"/>
              <a:t>ため、サドル付分水栓をポリエチレンシートで保護</a:t>
            </a:r>
            <a:endParaRPr kumimoji="1" lang="ja-JP" altLang="en-US" sz="1600" b="1" dirty="0" smtClean="0"/>
          </a:p>
        </p:txBody>
      </p:sp>
      <p:sp>
        <p:nvSpPr>
          <p:cNvPr id="12" name="テキスト ボックス 11"/>
          <p:cNvSpPr txBox="1"/>
          <p:nvPr/>
        </p:nvSpPr>
        <p:spPr>
          <a:xfrm>
            <a:off x="4728229" y="4040680"/>
            <a:ext cx="2200068" cy="338554"/>
          </a:xfrm>
          <a:prstGeom prst="rect">
            <a:avLst/>
          </a:prstGeom>
          <a:noFill/>
        </p:spPr>
        <p:txBody>
          <a:bodyPr wrap="square" rtlCol="0">
            <a:spAutoFit/>
          </a:bodyPr>
          <a:lstStyle/>
          <a:p>
            <a:r>
              <a:rPr lang="ja-JP" altLang="en-US" sz="1600" b="1" dirty="0" smtClean="0"/>
              <a:t>明示シートの設置</a:t>
            </a:r>
            <a:endParaRPr kumimoji="1" lang="ja-JP" altLang="en-US" sz="1600" b="1" dirty="0" smtClean="0"/>
          </a:p>
        </p:txBody>
      </p:sp>
      <p:sp>
        <p:nvSpPr>
          <p:cNvPr id="13" name="テキスト ボックス 12"/>
          <p:cNvSpPr txBox="1"/>
          <p:nvPr/>
        </p:nvSpPr>
        <p:spPr>
          <a:xfrm>
            <a:off x="7509864" y="4329820"/>
            <a:ext cx="3843936" cy="584775"/>
          </a:xfrm>
          <a:prstGeom prst="rect">
            <a:avLst/>
          </a:prstGeom>
          <a:noFill/>
        </p:spPr>
        <p:txBody>
          <a:bodyPr wrap="square" rtlCol="0">
            <a:spAutoFit/>
          </a:bodyPr>
          <a:lstStyle/>
          <a:p>
            <a:r>
              <a:rPr lang="ja-JP" altLang="en-US" sz="1600" b="1" dirty="0" smtClean="0"/>
              <a:t>テストポンプで</a:t>
            </a:r>
            <a:r>
              <a:rPr lang="en-US" altLang="ja-JP" sz="1600" b="1" dirty="0" smtClean="0"/>
              <a:t>1.75MPa</a:t>
            </a:r>
            <a:r>
              <a:rPr lang="ja-JP" altLang="en-US" sz="1600" b="1" dirty="0" smtClean="0"/>
              <a:t>に加圧して、１分間保持し、漏水がないことを確認</a:t>
            </a:r>
            <a:endParaRPr kumimoji="1" lang="ja-JP" altLang="en-US" sz="1600" b="1" dirty="0" smtClean="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6735" y="4355670"/>
            <a:ext cx="2735507" cy="2093311"/>
          </a:xfrm>
          <a:prstGeom prst="rect">
            <a:avLst/>
          </a:prstGeom>
        </p:spPr>
      </p:pic>
      <p:sp>
        <p:nvSpPr>
          <p:cNvPr id="15" name="テキスト ボックス 14"/>
          <p:cNvSpPr txBox="1"/>
          <p:nvPr/>
        </p:nvSpPr>
        <p:spPr>
          <a:xfrm>
            <a:off x="7106194" y="5186800"/>
            <a:ext cx="4136302" cy="830997"/>
          </a:xfrm>
          <a:prstGeom prst="rect">
            <a:avLst/>
          </a:prstGeom>
          <a:noFill/>
        </p:spPr>
        <p:txBody>
          <a:bodyPr wrap="square" rtlCol="0">
            <a:spAutoFit/>
          </a:bodyPr>
          <a:lstStyle/>
          <a:p>
            <a:r>
              <a:rPr lang="ja-JP" altLang="en-US" sz="1600" b="1" dirty="0" smtClean="0"/>
              <a:t>各種の止水栓</a:t>
            </a:r>
            <a:endParaRPr lang="en-US" altLang="ja-JP" sz="1600" b="1" dirty="0" smtClean="0"/>
          </a:p>
          <a:p>
            <a:r>
              <a:rPr lang="ja-JP" altLang="en-US" sz="1600" b="1" dirty="0" smtClean="0"/>
              <a:t>特定区間の使用材料は、水道事業者によって異なるので、事前に確認すること。</a:t>
            </a:r>
            <a:endParaRPr kumimoji="1" lang="ja-JP" altLang="en-US" sz="1600" b="1" dirty="0" smtClean="0"/>
          </a:p>
        </p:txBody>
      </p:sp>
      <p:pic>
        <p:nvPicPr>
          <p:cNvPr id="5" name="給水装置の概要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82400" y="459377"/>
            <a:ext cx="609600" cy="609600"/>
          </a:xfrm>
          <a:prstGeom prst="rect">
            <a:avLst/>
          </a:prstGeom>
        </p:spPr>
      </p:pic>
    </p:spTree>
    <p:extLst>
      <p:ext uri="{BB962C8B-B14F-4D97-AF65-F5344CB8AC3E}">
        <p14:creationId xmlns:p14="http://schemas.microsoft.com/office/powerpoint/2010/main" val="64389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30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18</a:t>
            </a:r>
            <a:endParaRPr kumimoji="1" lang="ja-JP" altLang="en-US" dirty="0"/>
          </a:p>
        </p:txBody>
      </p:sp>
      <p:sp>
        <p:nvSpPr>
          <p:cNvPr id="8" name="テキスト ボックス 7"/>
          <p:cNvSpPr txBox="1"/>
          <p:nvPr/>
        </p:nvSpPr>
        <p:spPr>
          <a:xfrm>
            <a:off x="1047831" y="567777"/>
            <a:ext cx="10120911" cy="646331"/>
          </a:xfrm>
          <a:prstGeom prst="rect">
            <a:avLst/>
          </a:prstGeom>
          <a:noFill/>
        </p:spPr>
        <p:txBody>
          <a:bodyPr wrap="square" rtlCol="0">
            <a:spAutoFit/>
          </a:bodyPr>
          <a:lstStyle/>
          <a:p>
            <a:r>
              <a:rPr lang="ja-JP" altLang="en-US" b="1" dirty="0" smtClean="0"/>
              <a:t>〇水道メーターは、小口径で接線流羽根車式、大口径でたて形軸流羽根車式を用いる。水道メーターの有効期限は８年となっているため、有効期限までに交換する必要がある。</a:t>
            </a:r>
            <a:endParaRPr lang="en-US" altLang="ja-JP" b="1" dirty="0"/>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0613" y="1167941"/>
            <a:ext cx="2704677" cy="4148642"/>
          </a:xfrm>
          <a:prstGeom prst="rect">
            <a:avLst/>
          </a:prstGeom>
        </p:spPr>
      </p:pic>
      <p:sp>
        <p:nvSpPr>
          <p:cNvPr id="7" name="テキスト ボックス 6"/>
          <p:cNvSpPr txBox="1"/>
          <p:nvPr/>
        </p:nvSpPr>
        <p:spPr>
          <a:xfrm>
            <a:off x="5850144" y="3667119"/>
            <a:ext cx="1689124" cy="338554"/>
          </a:xfrm>
          <a:prstGeom prst="rect">
            <a:avLst/>
          </a:prstGeom>
          <a:noFill/>
        </p:spPr>
        <p:txBody>
          <a:bodyPr wrap="square" rtlCol="0">
            <a:spAutoFit/>
          </a:bodyPr>
          <a:lstStyle/>
          <a:p>
            <a:r>
              <a:rPr lang="ja-JP" altLang="en-US" sz="1600" b="1" dirty="0" smtClean="0"/>
              <a:t>接線流羽根車式</a:t>
            </a:r>
            <a:r>
              <a:rPr lang="ja-JP" altLang="en-US" sz="1600" dirty="0" smtClean="0"/>
              <a:t>　</a:t>
            </a:r>
            <a:endParaRPr lang="en-US" altLang="ja-JP" sz="1600" dirty="0"/>
          </a:p>
        </p:txBody>
      </p:sp>
      <p:sp>
        <p:nvSpPr>
          <p:cNvPr id="9" name="テキスト ボックス 8"/>
          <p:cNvSpPr txBox="1"/>
          <p:nvPr/>
        </p:nvSpPr>
        <p:spPr>
          <a:xfrm>
            <a:off x="8697196" y="5325844"/>
            <a:ext cx="2135149" cy="338554"/>
          </a:xfrm>
          <a:prstGeom prst="rect">
            <a:avLst/>
          </a:prstGeom>
          <a:noFill/>
        </p:spPr>
        <p:txBody>
          <a:bodyPr wrap="square" rtlCol="0">
            <a:spAutoFit/>
          </a:bodyPr>
          <a:lstStyle/>
          <a:p>
            <a:r>
              <a:rPr lang="ja-JP" altLang="en-US" sz="1600" b="1" dirty="0" smtClean="0"/>
              <a:t>たて形軸流羽根車式</a:t>
            </a:r>
            <a:endParaRPr lang="en-US" altLang="ja-JP" sz="1600" dirty="0"/>
          </a:p>
        </p:txBody>
      </p:sp>
      <p:sp>
        <p:nvSpPr>
          <p:cNvPr id="10" name="テキスト ボックス 9"/>
          <p:cNvSpPr txBox="1"/>
          <p:nvPr/>
        </p:nvSpPr>
        <p:spPr>
          <a:xfrm>
            <a:off x="1986022" y="3819879"/>
            <a:ext cx="2743200" cy="338554"/>
          </a:xfrm>
          <a:prstGeom prst="rect">
            <a:avLst/>
          </a:prstGeom>
          <a:noFill/>
        </p:spPr>
        <p:txBody>
          <a:bodyPr wrap="square" rtlCol="0">
            <a:spAutoFit/>
          </a:bodyPr>
          <a:lstStyle/>
          <a:p>
            <a:r>
              <a:rPr lang="ja-JP" altLang="en-US" sz="1600" b="1" dirty="0" smtClean="0"/>
              <a:t>メーターバイパスユニット</a:t>
            </a:r>
            <a:endParaRPr lang="en-US" altLang="ja-JP" sz="1400" dirty="0"/>
          </a:p>
        </p:txBody>
      </p:sp>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9775" y="1194758"/>
            <a:ext cx="3531859" cy="2648894"/>
          </a:xfrm>
          <a:prstGeom prst="rect">
            <a:avLst/>
          </a:prstGeom>
        </p:spPr>
      </p:pic>
      <p:sp>
        <p:nvSpPr>
          <p:cNvPr id="12" name="テキスト ボックス 11"/>
          <p:cNvSpPr txBox="1"/>
          <p:nvPr/>
        </p:nvSpPr>
        <p:spPr>
          <a:xfrm>
            <a:off x="1047831" y="4191467"/>
            <a:ext cx="7098712" cy="1200329"/>
          </a:xfrm>
          <a:prstGeom prst="rect">
            <a:avLst/>
          </a:prstGeom>
          <a:noFill/>
        </p:spPr>
        <p:txBody>
          <a:bodyPr wrap="square" rtlCol="0">
            <a:spAutoFit/>
          </a:bodyPr>
          <a:lstStyle/>
          <a:p>
            <a:r>
              <a:rPr lang="ja-JP" altLang="en-US" b="1" dirty="0" smtClean="0"/>
              <a:t>〇集合住宅等で水道メーター交換時の断水を</a:t>
            </a:r>
            <a:r>
              <a:rPr lang="ja-JP" altLang="en-US" b="1" dirty="0"/>
              <a:t>避</a:t>
            </a:r>
            <a:r>
              <a:rPr lang="ja-JP" altLang="en-US" b="1" dirty="0" smtClean="0"/>
              <a:t>けるためにメーター</a:t>
            </a:r>
            <a:endParaRPr lang="en-US" altLang="ja-JP" b="1" dirty="0" smtClean="0"/>
          </a:p>
          <a:p>
            <a:r>
              <a:rPr lang="ja-JP" altLang="en-US" b="1" dirty="0"/>
              <a:t>　</a:t>
            </a:r>
            <a:r>
              <a:rPr lang="ja-JP" altLang="en-US" b="1" dirty="0" smtClean="0"/>
              <a:t>バイパスユニットを使用することがある。</a:t>
            </a:r>
            <a:endParaRPr lang="en-US" altLang="ja-JP" b="1" dirty="0"/>
          </a:p>
          <a:p>
            <a:r>
              <a:rPr lang="ja-JP" altLang="en-US" b="1" dirty="0" smtClean="0"/>
              <a:t>〇水道メーター等の製造は、鉛フリー銅合金（エコブラスなど）で</a:t>
            </a:r>
            <a:endParaRPr lang="en-US" altLang="ja-JP" b="1" dirty="0" smtClean="0"/>
          </a:p>
          <a:p>
            <a:r>
              <a:rPr lang="ja-JP" altLang="en-US" b="1" dirty="0"/>
              <a:t>　</a:t>
            </a:r>
            <a:r>
              <a:rPr lang="ja-JP" altLang="en-US" b="1" dirty="0" smtClean="0"/>
              <a:t>鋳造されることが多い。</a:t>
            </a:r>
            <a:endParaRPr lang="en-US" altLang="ja-JP" b="1" dirty="0"/>
          </a:p>
        </p:txBody>
      </p:sp>
      <p:sp>
        <p:nvSpPr>
          <p:cNvPr id="14" name="テキスト ボックス 13"/>
          <p:cNvSpPr txBox="1"/>
          <p:nvPr/>
        </p:nvSpPr>
        <p:spPr>
          <a:xfrm>
            <a:off x="1047831" y="5468600"/>
            <a:ext cx="4948021" cy="830997"/>
          </a:xfrm>
          <a:prstGeom prst="rect">
            <a:avLst/>
          </a:prstGeom>
          <a:noFill/>
          <a:ln w="19050">
            <a:solidFill>
              <a:srgbClr val="00B050"/>
            </a:solidFill>
            <a:prstDash val="solid"/>
          </a:ln>
        </p:spPr>
        <p:txBody>
          <a:bodyPr wrap="square" rtlCol="0">
            <a:spAutoFit/>
          </a:bodyPr>
          <a:lstStyle/>
          <a:p>
            <a:r>
              <a:rPr kumimoji="1" lang="en-US" altLang="ja-JP" sz="1600" dirty="0" smtClean="0"/>
              <a:t>【</a:t>
            </a:r>
            <a:r>
              <a:rPr kumimoji="1" lang="ja-JP" altLang="en-US" sz="1600" dirty="0" smtClean="0"/>
              <a:t>練習問題</a:t>
            </a:r>
            <a:r>
              <a:rPr lang="en-US" altLang="ja-JP" sz="1600" dirty="0" smtClean="0"/>
              <a:t>】</a:t>
            </a:r>
            <a:r>
              <a:rPr lang="ja-JP" altLang="en-US" sz="1600" dirty="0" smtClean="0"/>
              <a:t>　需要者が自ら蛇口に取り付けて使用するゴムホースは、給水装置の一部である。</a:t>
            </a:r>
            <a:endParaRPr lang="en-US" altLang="ja-JP" sz="1600" dirty="0" smtClean="0"/>
          </a:p>
          <a:p>
            <a:r>
              <a:rPr lang="ja-JP" altLang="en-US" sz="1600" dirty="0"/>
              <a:t>　</a:t>
            </a:r>
            <a:r>
              <a:rPr lang="ja-JP" altLang="en-US" sz="1600" dirty="0" smtClean="0"/>
              <a:t>①正しい　②誤り</a:t>
            </a:r>
          </a:p>
        </p:txBody>
      </p:sp>
      <p:sp>
        <p:nvSpPr>
          <p:cNvPr id="15" name="テキスト ボックス 14"/>
          <p:cNvSpPr txBox="1"/>
          <p:nvPr/>
        </p:nvSpPr>
        <p:spPr>
          <a:xfrm>
            <a:off x="6216025" y="5717986"/>
            <a:ext cx="4616320" cy="584775"/>
          </a:xfrm>
          <a:prstGeom prst="rect">
            <a:avLst/>
          </a:prstGeom>
          <a:noFill/>
          <a:ln w="19050">
            <a:solidFill>
              <a:srgbClr val="00B050"/>
            </a:solidFill>
            <a:prstDash val="solid"/>
          </a:ln>
        </p:spPr>
        <p:txBody>
          <a:bodyPr wrap="square" rtlCol="0">
            <a:spAutoFit/>
          </a:bodyPr>
          <a:lstStyle/>
          <a:p>
            <a:r>
              <a:rPr kumimoji="1" lang="en-US" altLang="ja-JP" sz="1400" dirty="0" smtClean="0"/>
              <a:t>【</a:t>
            </a:r>
            <a:r>
              <a:rPr lang="ja-JP" altLang="en-US" sz="1600" dirty="0"/>
              <a:t>答</a:t>
            </a:r>
            <a:r>
              <a:rPr lang="ja-JP" altLang="en-US" sz="1600" dirty="0" smtClean="0"/>
              <a:t>え</a:t>
            </a:r>
            <a:r>
              <a:rPr lang="en-US" altLang="ja-JP" sz="1600" dirty="0" smtClean="0"/>
              <a:t>】</a:t>
            </a:r>
            <a:r>
              <a:rPr lang="ja-JP" altLang="en-US" sz="1600" dirty="0" smtClean="0"/>
              <a:t>　②誤り　容易に取り外しできるものは、給水装置に含まれない。</a:t>
            </a:r>
          </a:p>
        </p:txBody>
      </p:sp>
      <p:pic>
        <p:nvPicPr>
          <p:cNvPr id="5" name="給水装置の概要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82400" y="504403"/>
            <a:ext cx="609600" cy="609600"/>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3809" y="1414683"/>
            <a:ext cx="2621794" cy="2222283"/>
          </a:xfrm>
          <a:prstGeom prst="rect">
            <a:avLst/>
          </a:prstGeom>
        </p:spPr>
      </p:pic>
      <p:pic>
        <p:nvPicPr>
          <p:cNvPr id="13"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582400" y="5746750"/>
            <a:ext cx="609600" cy="609600"/>
          </a:xfrm>
          <a:prstGeom prst="rect">
            <a:avLst/>
          </a:prstGeom>
        </p:spPr>
      </p:pic>
    </p:spTree>
    <p:extLst>
      <p:ext uri="{BB962C8B-B14F-4D97-AF65-F5344CB8AC3E}">
        <p14:creationId xmlns:p14="http://schemas.microsoft.com/office/powerpoint/2010/main" val="304204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32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24"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19</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８</a:t>
            </a:r>
            <a:r>
              <a:rPr kumimoji="1" lang="ja-JP" altLang="en-US" sz="3600" b="1" dirty="0" smtClean="0">
                <a:solidFill>
                  <a:srgbClr val="0070C0"/>
                </a:solidFill>
                <a:effectLst>
                  <a:outerShdw blurRad="38100" dist="38100" dir="2700000" algn="tl">
                    <a:srgbClr val="000000">
                      <a:alpha val="43137"/>
                    </a:srgbClr>
                  </a:outerShdw>
                </a:effectLst>
              </a:rPr>
              <a:t>　</a:t>
            </a:r>
            <a:r>
              <a:rPr lang="ja-JP" altLang="en-US" sz="3600" b="1" dirty="0" smtClean="0">
                <a:solidFill>
                  <a:srgbClr val="0070C0"/>
                </a:solidFill>
                <a:effectLst>
                  <a:outerShdw blurRad="38100" dist="38100" dir="2700000" algn="tl">
                    <a:srgbClr val="000000">
                      <a:alpha val="43137"/>
                    </a:srgbClr>
                  </a:outerShdw>
                </a:effectLst>
              </a:rPr>
              <a:t>給水装置施工管理法</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6675120" cy="1754326"/>
          </a:xfrm>
          <a:prstGeom prst="rect">
            <a:avLst/>
          </a:prstGeom>
          <a:noFill/>
        </p:spPr>
        <p:txBody>
          <a:bodyPr wrap="square" rtlCol="0">
            <a:spAutoFit/>
          </a:bodyPr>
          <a:lstStyle/>
          <a:p>
            <a:r>
              <a:rPr lang="ja-JP" altLang="en-US" b="1" dirty="0" smtClean="0"/>
              <a:t>〇工程管理の手順は、一般的に計画（</a:t>
            </a:r>
            <a:r>
              <a:rPr lang="en-US" altLang="ja-JP" b="1" dirty="0" smtClean="0"/>
              <a:t>Plan</a:t>
            </a:r>
            <a:r>
              <a:rPr lang="ja-JP" altLang="en-US" b="1" dirty="0" smtClean="0"/>
              <a:t>）・実施（</a:t>
            </a:r>
            <a:r>
              <a:rPr lang="en-US" altLang="ja-JP" b="1" dirty="0" smtClean="0"/>
              <a:t>Do</a:t>
            </a:r>
            <a:r>
              <a:rPr lang="ja-JP" altLang="en-US" b="1" dirty="0" smtClean="0"/>
              <a:t>）・</a:t>
            </a:r>
            <a:endParaRPr lang="en-US" altLang="ja-JP" b="1" dirty="0" smtClean="0"/>
          </a:p>
          <a:p>
            <a:r>
              <a:rPr lang="ja-JP" altLang="en-US" b="1" dirty="0"/>
              <a:t>　</a:t>
            </a:r>
            <a:r>
              <a:rPr lang="ja-JP" altLang="en-US" b="1" dirty="0" smtClean="0"/>
              <a:t>管理（</a:t>
            </a:r>
            <a:r>
              <a:rPr lang="en-US" altLang="ja-JP" b="1" dirty="0" smtClean="0"/>
              <a:t>Check</a:t>
            </a:r>
            <a:r>
              <a:rPr lang="ja-JP" altLang="en-US" b="1" dirty="0" smtClean="0"/>
              <a:t>）の段階に大別され、給水装置工事では右の</a:t>
            </a:r>
            <a:r>
              <a:rPr lang="ja-JP" altLang="en-US" b="1" dirty="0" err="1" smtClean="0"/>
              <a:t>よ</a:t>
            </a:r>
            <a:endParaRPr lang="en-US" altLang="ja-JP" b="1" dirty="0" smtClean="0"/>
          </a:p>
          <a:p>
            <a:r>
              <a:rPr lang="ja-JP" altLang="en-US" b="1" dirty="0"/>
              <a:t>　</a:t>
            </a:r>
            <a:r>
              <a:rPr lang="ja-JP" altLang="en-US" b="1" dirty="0" err="1" smtClean="0"/>
              <a:t>うな</a:t>
            </a:r>
            <a:r>
              <a:rPr lang="ja-JP" altLang="en-US" b="1" dirty="0" smtClean="0"/>
              <a:t>バーチャート工程表を用いることが多い。</a:t>
            </a:r>
            <a:endParaRPr lang="en-US" altLang="ja-JP" b="1" dirty="0" smtClean="0"/>
          </a:p>
          <a:p>
            <a:r>
              <a:rPr lang="ja-JP" altLang="en-US" b="1" dirty="0" smtClean="0"/>
              <a:t>〇給水装置工事における品質管理とは、調査から計画、施工、</a:t>
            </a:r>
            <a:endParaRPr lang="en-US" altLang="ja-JP" b="1" dirty="0" smtClean="0"/>
          </a:p>
          <a:p>
            <a:r>
              <a:rPr lang="ja-JP" altLang="en-US" b="1" dirty="0"/>
              <a:t>　</a:t>
            </a:r>
            <a:r>
              <a:rPr lang="ja-JP" altLang="en-US" b="1" dirty="0" smtClean="0"/>
              <a:t>検査のすべての段階を通して、要求される品質・性能の給水</a:t>
            </a:r>
            <a:endParaRPr lang="en-US" altLang="ja-JP" b="1" dirty="0" smtClean="0"/>
          </a:p>
          <a:p>
            <a:r>
              <a:rPr lang="ja-JP" altLang="en-US" b="1" dirty="0"/>
              <a:t>　</a:t>
            </a:r>
            <a:r>
              <a:rPr lang="ja-JP" altLang="en-US" b="1" dirty="0" smtClean="0"/>
              <a:t>装置を完成させるために種々の手段を講じることをいう。</a:t>
            </a:r>
            <a:endParaRPr lang="en-US" altLang="ja-JP" b="1" dirty="0"/>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9966" y="998228"/>
            <a:ext cx="3566160" cy="1917382"/>
          </a:xfrm>
          <a:prstGeom prst="rect">
            <a:avLst/>
          </a:prstGeom>
        </p:spPr>
      </p:pic>
      <p:sp>
        <p:nvSpPr>
          <p:cNvPr id="6" name="テキスト ボックス 5"/>
          <p:cNvSpPr txBox="1"/>
          <p:nvPr/>
        </p:nvSpPr>
        <p:spPr>
          <a:xfrm>
            <a:off x="1018903" y="2915610"/>
            <a:ext cx="10241280" cy="2862322"/>
          </a:xfrm>
          <a:prstGeom prst="rect">
            <a:avLst/>
          </a:prstGeom>
          <a:noFill/>
        </p:spPr>
        <p:txBody>
          <a:bodyPr wrap="square" rtlCol="0">
            <a:spAutoFit/>
          </a:bodyPr>
          <a:lstStyle/>
          <a:p>
            <a:r>
              <a:rPr lang="ja-JP" altLang="en-US" b="1" dirty="0"/>
              <a:t>〇ハインリッヒの法則とは、１件の重大事故の裏には</a:t>
            </a:r>
            <a:r>
              <a:rPr lang="en-US" altLang="ja-JP" b="1" dirty="0"/>
              <a:t>29</a:t>
            </a:r>
            <a:r>
              <a:rPr lang="ja-JP" altLang="en-US" b="1" dirty="0"/>
              <a:t>件の軽度の事故、</a:t>
            </a:r>
            <a:r>
              <a:rPr lang="en-US" altLang="ja-JP" b="1" dirty="0"/>
              <a:t>300</a:t>
            </a:r>
            <a:r>
              <a:rPr lang="ja-JP" altLang="en-US" b="1" dirty="0"/>
              <a:t>件の</a:t>
            </a:r>
            <a:r>
              <a:rPr lang="ja-JP" altLang="en-US" b="1" dirty="0" smtClean="0"/>
              <a:t>ヒヤリ・ハット</a:t>
            </a:r>
            <a:endParaRPr lang="ja-JP" altLang="en-US" b="1" dirty="0"/>
          </a:p>
          <a:p>
            <a:r>
              <a:rPr lang="ja-JP" altLang="en-US" b="1" dirty="0"/>
              <a:t>　があり、背後には数千の不安全行動や不安全状態があるというもの。</a:t>
            </a:r>
          </a:p>
          <a:p>
            <a:r>
              <a:rPr lang="ja-JP" altLang="en-US" b="1" dirty="0" smtClean="0"/>
              <a:t>〇安全管理の基本事項として、次のようなものがある。</a:t>
            </a:r>
            <a:endParaRPr lang="en-US" altLang="ja-JP" b="1" dirty="0" smtClean="0"/>
          </a:p>
          <a:p>
            <a:r>
              <a:rPr lang="ja-JP" altLang="en-US" b="1" dirty="0" smtClean="0"/>
              <a:t>　①作業</a:t>
            </a:r>
            <a:r>
              <a:rPr lang="ja-JP" altLang="en-US" b="1" dirty="0"/>
              <a:t>現場の整理整頓</a:t>
            </a:r>
          </a:p>
          <a:p>
            <a:r>
              <a:rPr lang="ja-JP" altLang="en-US" b="1" dirty="0" smtClean="0"/>
              <a:t>　②工事用機械器具の使用方法を作業員に周知徹底する。</a:t>
            </a:r>
            <a:endParaRPr lang="en-US" altLang="ja-JP" b="1" dirty="0" smtClean="0"/>
          </a:p>
          <a:p>
            <a:r>
              <a:rPr lang="ja-JP" altLang="en-US" b="1" dirty="0" smtClean="0"/>
              <a:t>　③荷物の積み下ろしや玉掛作業時の注意喚起</a:t>
            </a:r>
            <a:endParaRPr lang="en-US" altLang="ja-JP" b="1" dirty="0" smtClean="0"/>
          </a:p>
          <a:p>
            <a:r>
              <a:rPr lang="ja-JP" altLang="en-US" b="1" dirty="0"/>
              <a:t>　④</a:t>
            </a:r>
            <a:r>
              <a:rPr lang="ja-JP" altLang="en-US" b="1" dirty="0" smtClean="0"/>
              <a:t>公道における歩行者や通行車両の安全対策</a:t>
            </a:r>
            <a:endParaRPr lang="en-US" altLang="ja-JP" b="1" dirty="0" smtClean="0"/>
          </a:p>
          <a:p>
            <a:r>
              <a:rPr lang="ja-JP" altLang="en-US" b="1" dirty="0"/>
              <a:t>　⑤</a:t>
            </a:r>
            <a:r>
              <a:rPr lang="ja-JP" altLang="en-US" b="1" dirty="0" smtClean="0"/>
              <a:t>地下埋設物の事前調査、掘削時の埋設物管理者の立会</a:t>
            </a:r>
            <a:endParaRPr lang="en-US" altLang="ja-JP" b="1" dirty="0" smtClean="0"/>
          </a:p>
          <a:p>
            <a:r>
              <a:rPr lang="ja-JP" altLang="en-US" b="1" dirty="0"/>
              <a:t>　⑥</a:t>
            </a:r>
            <a:r>
              <a:rPr lang="ja-JP" altLang="en-US" b="1" dirty="0" smtClean="0"/>
              <a:t>掘削時の土留め対策や酸素欠乏の防止対策、高所作業時の転落防止対策</a:t>
            </a:r>
            <a:endParaRPr lang="en-US" altLang="ja-JP" b="1" dirty="0" smtClean="0"/>
          </a:p>
          <a:p>
            <a:r>
              <a:rPr lang="ja-JP" altLang="en-US" b="1" dirty="0"/>
              <a:t>　⑦</a:t>
            </a:r>
            <a:r>
              <a:rPr lang="ja-JP" altLang="en-US" b="1" dirty="0" smtClean="0"/>
              <a:t>電気工事における感電・漏電防止対策、火花からの引火や溶接作業時の火災防止　</a:t>
            </a:r>
            <a:endParaRPr lang="en-US" altLang="ja-JP" b="1" dirty="0"/>
          </a:p>
        </p:txBody>
      </p:sp>
      <p:sp>
        <p:nvSpPr>
          <p:cNvPr id="5" name="テキスト ボックス 4"/>
          <p:cNvSpPr txBox="1"/>
          <p:nvPr/>
        </p:nvSpPr>
        <p:spPr>
          <a:xfrm>
            <a:off x="9488534" y="3370703"/>
            <a:ext cx="1100543" cy="307777"/>
          </a:xfrm>
          <a:prstGeom prst="rect">
            <a:avLst/>
          </a:prstGeom>
          <a:solidFill>
            <a:srgbClr val="FF0000"/>
          </a:solidFill>
        </p:spPr>
        <p:txBody>
          <a:bodyPr wrap="square" rtlCol="0">
            <a:spAutoFit/>
          </a:bodyPr>
          <a:lstStyle/>
          <a:p>
            <a:pPr algn="ctr"/>
            <a:r>
              <a:rPr kumimoji="1" lang="ja-JP" altLang="en-US" sz="1400" b="1" dirty="0" smtClean="0"/>
              <a:t>重大事故１</a:t>
            </a:r>
          </a:p>
        </p:txBody>
      </p:sp>
      <p:sp>
        <p:nvSpPr>
          <p:cNvPr id="11" name="テキスト ボックス 10"/>
          <p:cNvSpPr txBox="1"/>
          <p:nvPr/>
        </p:nvSpPr>
        <p:spPr>
          <a:xfrm>
            <a:off x="9268097" y="3668118"/>
            <a:ext cx="1580605" cy="307777"/>
          </a:xfrm>
          <a:prstGeom prst="rect">
            <a:avLst/>
          </a:prstGeom>
          <a:solidFill>
            <a:srgbClr val="FFC000"/>
          </a:solidFill>
        </p:spPr>
        <p:txBody>
          <a:bodyPr wrap="square" rtlCol="0">
            <a:spAutoFit/>
          </a:bodyPr>
          <a:lstStyle/>
          <a:p>
            <a:pPr algn="ctr"/>
            <a:r>
              <a:rPr lang="ja-JP" altLang="en-US" sz="1400" b="1" dirty="0"/>
              <a:t>軽度</a:t>
            </a:r>
            <a:r>
              <a:rPr kumimoji="1" lang="ja-JP" altLang="en-US" sz="1400" b="1" dirty="0" smtClean="0"/>
              <a:t>事故</a:t>
            </a:r>
            <a:r>
              <a:rPr lang="en-US" altLang="ja-JP" sz="1400" b="1" dirty="0"/>
              <a:t>29</a:t>
            </a:r>
            <a:endParaRPr kumimoji="1" lang="ja-JP" altLang="en-US" sz="1400" b="1" dirty="0" smtClean="0"/>
          </a:p>
        </p:txBody>
      </p:sp>
      <p:sp>
        <p:nvSpPr>
          <p:cNvPr id="12" name="テキスト ボックス 11"/>
          <p:cNvSpPr txBox="1"/>
          <p:nvPr/>
        </p:nvSpPr>
        <p:spPr>
          <a:xfrm>
            <a:off x="8908869" y="3973037"/>
            <a:ext cx="2299062" cy="307777"/>
          </a:xfrm>
          <a:prstGeom prst="rect">
            <a:avLst/>
          </a:prstGeom>
          <a:solidFill>
            <a:srgbClr val="FFFF00"/>
          </a:solidFill>
        </p:spPr>
        <p:txBody>
          <a:bodyPr wrap="square" rtlCol="0">
            <a:spAutoFit/>
          </a:bodyPr>
          <a:lstStyle/>
          <a:p>
            <a:pPr algn="ctr"/>
            <a:r>
              <a:rPr lang="ja-JP" altLang="en-US" sz="1400" b="1" dirty="0" smtClean="0"/>
              <a:t>ヒヤリ・ハット</a:t>
            </a:r>
            <a:r>
              <a:rPr lang="en-US" altLang="ja-JP" sz="1400" b="1" dirty="0" smtClean="0"/>
              <a:t>300</a:t>
            </a:r>
            <a:endParaRPr kumimoji="1" lang="ja-JP" altLang="en-US" sz="1400" b="1" dirty="0" smtClean="0"/>
          </a:p>
        </p:txBody>
      </p:sp>
      <p:sp>
        <p:nvSpPr>
          <p:cNvPr id="13" name="テキスト ボックス 12"/>
          <p:cNvSpPr txBox="1"/>
          <p:nvPr/>
        </p:nvSpPr>
        <p:spPr>
          <a:xfrm>
            <a:off x="8621487" y="4270452"/>
            <a:ext cx="2834639" cy="307777"/>
          </a:xfrm>
          <a:prstGeom prst="rect">
            <a:avLst/>
          </a:prstGeom>
          <a:solidFill>
            <a:srgbClr val="92D050"/>
          </a:solidFill>
        </p:spPr>
        <p:txBody>
          <a:bodyPr wrap="square" rtlCol="0">
            <a:spAutoFit/>
          </a:bodyPr>
          <a:lstStyle/>
          <a:p>
            <a:pPr algn="ctr"/>
            <a:r>
              <a:rPr lang="ja-JP" altLang="en-US" sz="1400" b="1" dirty="0" smtClean="0"/>
              <a:t>不安全行動・不安全状態　数千</a:t>
            </a:r>
            <a:endParaRPr kumimoji="1" lang="ja-JP" altLang="en-US" sz="1400" b="1" dirty="0" smtClean="0"/>
          </a:p>
        </p:txBody>
      </p:sp>
      <p:sp>
        <p:nvSpPr>
          <p:cNvPr id="14" name="四角形吹き出し 13"/>
          <p:cNvSpPr/>
          <p:nvPr/>
        </p:nvSpPr>
        <p:spPr>
          <a:xfrm>
            <a:off x="10254342" y="4832992"/>
            <a:ext cx="1319349" cy="751522"/>
          </a:xfrm>
          <a:prstGeom prst="wedgeRectCallout">
            <a:avLst>
              <a:gd name="adj1" fmla="val -38922"/>
              <a:gd name="adj2" fmla="val -1001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rPr>
              <a:t>日常的に安全意識を高めることが重要</a:t>
            </a:r>
            <a:endParaRPr kumimoji="1" lang="ja-JP" altLang="en-US" sz="1200" b="1" dirty="0">
              <a:solidFill>
                <a:srgbClr val="FF0000"/>
              </a:solidFill>
            </a:endParaRPr>
          </a:p>
        </p:txBody>
      </p:sp>
      <p:sp>
        <p:nvSpPr>
          <p:cNvPr id="15" name="テキスト ボックス 14"/>
          <p:cNvSpPr txBox="1"/>
          <p:nvPr/>
        </p:nvSpPr>
        <p:spPr>
          <a:xfrm>
            <a:off x="1030062" y="5748350"/>
            <a:ext cx="7781107" cy="523220"/>
          </a:xfrm>
          <a:prstGeom prst="rect">
            <a:avLst/>
          </a:prstGeom>
          <a:noFill/>
          <a:ln w="19050">
            <a:solidFill>
              <a:srgbClr val="00B050"/>
            </a:solidFill>
            <a:prstDash val="solid"/>
          </a:ln>
        </p:spPr>
        <p:txBody>
          <a:bodyPr wrap="square" rtlCol="0">
            <a:spAutoFit/>
          </a:bodyPr>
          <a:lstStyle/>
          <a:p>
            <a:r>
              <a:rPr kumimoji="1" lang="en-US" altLang="ja-JP" sz="1400" dirty="0" smtClean="0"/>
              <a:t>【</a:t>
            </a:r>
            <a:r>
              <a:rPr kumimoji="1" lang="ja-JP" altLang="en-US" sz="1400" dirty="0" smtClean="0"/>
              <a:t>練習問題</a:t>
            </a:r>
            <a:r>
              <a:rPr lang="en-US" altLang="ja-JP" sz="1400" dirty="0" smtClean="0"/>
              <a:t>】</a:t>
            </a:r>
            <a:r>
              <a:rPr lang="ja-JP" altLang="en-US" sz="1400" dirty="0" smtClean="0"/>
              <a:t>　給水装置工事主任技術者は、主任技術者免状交付後、管工事に関し１年以上の</a:t>
            </a:r>
            <a:endParaRPr lang="en-US" altLang="ja-JP" sz="1400" dirty="0" smtClean="0"/>
          </a:p>
          <a:p>
            <a:r>
              <a:rPr lang="ja-JP" altLang="en-US" sz="1400" dirty="0"/>
              <a:t>　</a:t>
            </a:r>
            <a:r>
              <a:rPr lang="ja-JP" altLang="en-US" sz="1400" dirty="0" smtClean="0"/>
              <a:t>実務経験があれば、管工事業に係る主任技術者になることができる。</a:t>
            </a:r>
            <a:r>
              <a:rPr lang="ja-JP" altLang="en-US" sz="1400" dirty="0"/>
              <a:t>　</a:t>
            </a:r>
            <a:r>
              <a:rPr lang="ja-JP" altLang="en-US" sz="1400" dirty="0" smtClean="0"/>
              <a:t>①正しい　②誤り</a:t>
            </a:r>
          </a:p>
        </p:txBody>
      </p:sp>
      <p:sp>
        <p:nvSpPr>
          <p:cNvPr id="16" name="テキスト ボックス 15"/>
          <p:cNvSpPr txBox="1"/>
          <p:nvPr/>
        </p:nvSpPr>
        <p:spPr>
          <a:xfrm>
            <a:off x="9007112" y="5856072"/>
            <a:ext cx="1950175" cy="307777"/>
          </a:xfrm>
          <a:prstGeom prst="rect">
            <a:avLst/>
          </a:prstGeom>
          <a:noFill/>
          <a:ln w="19050">
            <a:solidFill>
              <a:srgbClr val="00B050"/>
            </a:solidFill>
            <a:prstDash val="solid"/>
          </a:ln>
        </p:spPr>
        <p:txBody>
          <a:bodyPr wrap="square" rtlCol="0">
            <a:spAutoFit/>
          </a:bodyPr>
          <a:lstStyle/>
          <a:p>
            <a:r>
              <a:rPr kumimoji="1" lang="en-US" altLang="ja-JP" sz="1400" dirty="0" smtClean="0"/>
              <a:t>【</a:t>
            </a:r>
            <a:r>
              <a:rPr lang="ja-JP" altLang="en-US" sz="1400" dirty="0"/>
              <a:t>答</a:t>
            </a:r>
            <a:r>
              <a:rPr lang="ja-JP" altLang="en-US" sz="1400" dirty="0" smtClean="0"/>
              <a:t>え</a:t>
            </a:r>
            <a:r>
              <a:rPr lang="en-US" altLang="ja-JP" sz="1400" dirty="0" smtClean="0"/>
              <a:t>】</a:t>
            </a:r>
            <a:r>
              <a:rPr lang="ja-JP" altLang="en-US" sz="1400" dirty="0" smtClean="0"/>
              <a:t>　①正しい</a:t>
            </a:r>
          </a:p>
        </p:txBody>
      </p:sp>
      <p:pic>
        <p:nvPicPr>
          <p:cNvPr id="4" name="給水装置施工管理法">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3691" y="388628"/>
            <a:ext cx="609600" cy="609600"/>
          </a:xfrm>
          <a:prstGeom prst="rect">
            <a:avLst/>
          </a:prstGeom>
        </p:spPr>
      </p:pic>
      <p:pic>
        <p:nvPicPr>
          <p:cNvPr id="9"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82400" y="5802238"/>
            <a:ext cx="609600" cy="609600"/>
          </a:xfrm>
          <a:prstGeom prst="rect">
            <a:avLst/>
          </a:prstGeom>
        </p:spPr>
      </p:pic>
    </p:spTree>
    <p:extLst>
      <p:ext uri="{BB962C8B-B14F-4D97-AF65-F5344CB8AC3E}">
        <p14:creationId xmlns:p14="http://schemas.microsoft.com/office/powerpoint/2010/main" val="3534767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7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17"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lang="en-US" altLang="ja-JP" dirty="0"/>
              <a:t>20</a:t>
            </a:r>
            <a:endParaRPr kumimoji="1" lang="ja-JP" altLang="en-US" dirty="0"/>
          </a:p>
        </p:txBody>
      </p:sp>
      <p:sp>
        <p:nvSpPr>
          <p:cNvPr id="10" name="テキスト ボックス 9"/>
          <p:cNvSpPr txBox="1"/>
          <p:nvPr/>
        </p:nvSpPr>
        <p:spPr>
          <a:xfrm>
            <a:off x="1058091" y="875211"/>
            <a:ext cx="10084527" cy="5632311"/>
          </a:xfrm>
          <a:prstGeom prst="rect">
            <a:avLst/>
          </a:prstGeom>
          <a:noFill/>
        </p:spPr>
        <p:txBody>
          <a:bodyPr wrap="square" rtlCol="0">
            <a:spAutoFit/>
          </a:bodyPr>
          <a:lstStyle/>
          <a:p>
            <a:r>
              <a:rPr lang="ja-JP" altLang="en-US" sz="3600" b="1" dirty="0">
                <a:solidFill>
                  <a:srgbClr val="0070C0"/>
                </a:solidFill>
                <a:effectLst>
                  <a:outerShdw blurRad="38100" dist="38100" dir="2700000" algn="tl">
                    <a:srgbClr val="000000">
                      <a:alpha val="43137"/>
                    </a:srgbClr>
                  </a:outerShdw>
                </a:effectLst>
              </a:rPr>
              <a:t>９　</a:t>
            </a:r>
            <a:r>
              <a:rPr lang="ja-JP" altLang="en-US" sz="3600" b="1" dirty="0" smtClean="0">
                <a:solidFill>
                  <a:srgbClr val="0070C0"/>
                </a:solidFill>
                <a:effectLst>
                  <a:outerShdw blurRad="38100" dist="38100" dir="2700000" algn="tl">
                    <a:srgbClr val="000000">
                      <a:alpha val="43137"/>
                    </a:srgbClr>
                  </a:outerShdw>
                </a:effectLst>
              </a:rPr>
              <a:t>給水</a:t>
            </a:r>
            <a:r>
              <a:rPr lang="ja-JP" altLang="en-US" sz="3600" b="1" dirty="0">
                <a:solidFill>
                  <a:srgbClr val="0070C0"/>
                </a:solidFill>
                <a:effectLst>
                  <a:outerShdw blurRad="38100" dist="38100" dir="2700000" algn="tl">
                    <a:srgbClr val="000000">
                      <a:alpha val="43137"/>
                    </a:srgbClr>
                  </a:outerShdw>
                </a:effectLst>
              </a:rPr>
              <a:t>装置工事主任技術者試験の概要</a:t>
            </a:r>
            <a:endParaRPr lang="en-US" altLang="ja-JP" sz="3600" b="1" dirty="0">
              <a:solidFill>
                <a:srgbClr val="0070C0"/>
              </a:solidFill>
              <a:effectLst>
                <a:outerShdw blurRad="38100" dist="38100" dir="2700000" algn="tl">
                  <a:srgbClr val="000000">
                    <a:alpha val="43137"/>
                  </a:srgbClr>
                </a:outerShdw>
              </a:effectLst>
            </a:endParaRPr>
          </a:p>
          <a:p>
            <a:endParaRPr lang="en-US" altLang="ja-JP" dirty="0"/>
          </a:p>
          <a:p>
            <a:r>
              <a:rPr lang="ja-JP" altLang="en-US" dirty="0"/>
              <a:t>　</a:t>
            </a:r>
            <a:r>
              <a:rPr lang="ja-JP" altLang="en-US" b="1" dirty="0"/>
              <a:t>〇受験資格　給水装置工事に関して</a:t>
            </a:r>
            <a:r>
              <a:rPr lang="en-US" altLang="ja-JP" b="1" dirty="0"/>
              <a:t>3</a:t>
            </a:r>
            <a:r>
              <a:rPr lang="ja-JP" altLang="en-US" b="1" dirty="0"/>
              <a:t>年以上の実務の経験を有する</a:t>
            </a:r>
            <a:r>
              <a:rPr lang="ja-JP" altLang="en-US" b="1" dirty="0" smtClean="0"/>
              <a:t>者</a:t>
            </a:r>
            <a:endParaRPr lang="en-US" altLang="ja-JP" b="1" dirty="0" smtClean="0"/>
          </a:p>
          <a:p>
            <a:r>
              <a:rPr kumimoji="1" lang="ja-JP" altLang="en-US" b="1" dirty="0" smtClean="0"/>
              <a:t>　</a:t>
            </a:r>
            <a:endParaRPr kumimoji="1" lang="en-US" altLang="ja-JP" b="1" dirty="0" smtClean="0"/>
          </a:p>
          <a:p>
            <a:r>
              <a:rPr lang="ja-JP" altLang="en-US" b="1" dirty="0"/>
              <a:t>　</a:t>
            </a:r>
            <a:r>
              <a:rPr lang="ja-JP" altLang="en-US" b="1" dirty="0" smtClean="0"/>
              <a:t>〇</a:t>
            </a:r>
            <a:r>
              <a:rPr lang="ja-JP" altLang="en-US" b="1" dirty="0"/>
              <a:t>申し込み　例年５月に受験申請書類の受付が開始される。</a:t>
            </a:r>
            <a:endParaRPr lang="en-US" altLang="ja-JP" b="1" dirty="0"/>
          </a:p>
          <a:p>
            <a:r>
              <a:rPr lang="ja-JP" altLang="en-US" b="1" dirty="0"/>
              <a:t>　　　　　　　</a:t>
            </a:r>
            <a:r>
              <a:rPr lang="zh-TW" altLang="en-US" b="1" dirty="0"/>
              <a:t>公益財団法人給水工事技術振興財団 </a:t>
            </a:r>
            <a:endParaRPr lang="en-US" altLang="zh-TW" b="1" dirty="0"/>
          </a:p>
          <a:p>
            <a:r>
              <a:rPr lang="ja-JP" altLang="en-US" b="1" dirty="0"/>
              <a:t>　　　　　　　</a:t>
            </a:r>
            <a:r>
              <a:rPr lang="en-US" altLang="zh-TW" b="1" dirty="0"/>
              <a:t>https://www.kyuukou.or.jp/about/kyuukou-history.html</a:t>
            </a:r>
            <a:endParaRPr lang="en-US" altLang="ja-JP" b="1" dirty="0"/>
          </a:p>
          <a:p>
            <a:r>
              <a:rPr lang="ja-JP" altLang="en-US" b="1" dirty="0"/>
              <a:t>　</a:t>
            </a:r>
            <a:endParaRPr lang="en-US" altLang="ja-JP" b="1" dirty="0" smtClean="0"/>
          </a:p>
          <a:p>
            <a:r>
              <a:rPr lang="ja-JP" altLang="en-US" b="1" dirty="0"/>
              <a:t>　</a:t>
            </a:r>
            <a:r>
              <a:rPr lang="ja-JP" altLang="en-US" b="1" dirty="0" smtClean="0"/>
              <a:t>〇受験票　　例年１０月上旬に郵便で到着</a:t>
            </a:r>
            <a:endParaRPr lang="en-US" altLang="ja-JP" b="1" dirty="0" smtClean="0"/>
          </a:p>
          <a:p>
            <a:r>
              <a:rPr kumimoji="1" lang="ja-JP" altLang="en-US" b="1" dirty="0"/>
              <a:t>　</a:t>
            </a:r>
            <a:endParaRPr kumimoji="1" lang="en-US" altLang="ja-JP" b="1" dirty="0" smtClean="0"/>
          </a:p>
          <a:p>
            <a:r>
              <a:rPr lang="ja-JP" altLang="en-US" b="1" dirty="0"/>
              <a:t>　</a:t>
            </a:r>
            <a:r>
              <a:rPr kumimoji="1" lang="ja-JP" altLang="en-US" b="1" dirty="0" smtClean="0"/>
              <a:t>〇試験日　　例年１０月下旬の日曜日に実施</a:t>
            </a:r>
            <a:endParaRPr kumimoji="1" lang="en-US" altLang="ja-JP" b="1" dirty="0" smtClean="0"/>
          </a:p>
          <a:p>
            <a:r>
              <a:rPr lang="ja-JP" altLang="en-US" b="1" dirty="0" smtClean="0"/>
              <a:t>　</a:t>
            </a:r>
            <a:endParaRPr lang="en-US" altLang="ja-JP" b="1" dirty="0" smtClean="0"/>
          </a:p>
          <a:p>
            <a:r>
              <a:rPr lang="ja-JP" altLang="en-US" b="1" dirty="0"/>
              <a:t>　</a:t>
            </a:r>
            <a:r>
              <a:rPr lang="ja-JP" altLang="en-US" b="1" dirty="0" smtClean="0"/>
              <a:t>〇合格基準　８科目で合計６０問出題され、４０問以上正解する必要がある。</a:t>
            </a:r>
            <a:endParaRPr lang="en-US" altLang="ja-JP" b="1" dirty="0" smtClean="0"/>
          </a:p>
          <a:p>
            <a:r>
              <a:rPr lang="ja-JP" altLang="en-US" b="1" dirty="0"/>
              <a:t>　</a:t>
            </a:r>
            <a:r>
              <a:rPr lang="ja-JP" altLang="en-US" b="1" dirty="0" smtClean="0"/>
              <a:t>　　　　　　ただし、</a:t>
            </a:r>
            <a:r>
              <a:rPr lang="ja-JP" altLang="en-US" b="1" u="sng" dirty="0" smtClean="0">
                <a:uFill>
                  <a:solidFill>
                    <a:srgbClr val="FF0000"/>
                  </a:solidFill>
                </a:uFill>
              </a:rPr>
              <a:t>科目ごとに足切り点があり、科目合格制度がない。</a:t>
            </a:r>
            <a:endParaRPr lang="en-US" altLang="ja-JP" b="1" u="sng" dirty="0" smtClean="0">
              <a:uFill>
                <a:solidFill>
                  <a:srgbClr val="FF0000"/>
                </a:solidFill>
              </a:uFill>
            </a:endParaRPr>
          </a:p>
          <a:p>
            <a:r>
              <a:rPr lang="ja-JP" altLang="en-US" b="1" dirty="0" smtClean="0"/>
              <a:t>　　　　　　　　　　　</a:t>
            </a:r>
            <a:r>
              <a:rPr lang="ja-JP" altLang="en-US" b="1" dirty="0" smtClean="0">
                <a:solidFill>
                  <a:srgbClr val="FF0000"/>
                </a:solidFill>
              </a:rPr>
              <a:t>⇒全科目を粘り強く勉強してください。</a:t>
            </a:r>
            <a:endParaRPr lang="en-US" altLang="ja-JP" dirty="0">
              <a:solidFill>
                <a:srgbClr val="FF0000"/>
              </a:solidFill>
            </a:endParaRPr>
          </a:p>
          <a:p>
            <a:endParaRPr lang="en-US" altLang="ja-JP" dirty="0" smtClean="0"/>
          </a:p>
          <a:p>
            <a:r>
              <a:rPr lang="ja-JP" altLang="en-US" dirty="0" smtClean="0"/>
              <a:t>　</a:t>
            </a:r>
            <a:r>
              <a:rPr lang="ja-JP" altLang="en-US" b="1" dirty="0" smtClean="0"/>
              <a:t>〇合格発表　例年１１月末にインターネット及びハガキで通知される。</a:t>
            </a:r>
            <a:endParaRPr lang="en-US" altLang="ja-JP" b="1" dirty="0"/>
          </a:p>
          <a:p>
            <a:endParaRPr kumimoji="1" lang="en-US" altLang="ja-JP" dirty="0" smtClean="0"/>
          </a:p>
          <a:p>
            <a:endParaRPr kumimoji="1" lang="ja-JP" altLang="en-US" dirty="0"/>
          </a:p>
        </p:txBody>
      </p:sp>
      <p:pic>
        <p:nvPicPr>
          <p:cNvPr id="4" name="給水装置工事主任技術者試験の概要">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8451" y="459377"/>
            <a:ext cx="609600" cy="609600"/>
          </a:xfrm>
          <a:prstGeom prst="rect">
            <a:avLst/>
          </a:prstGeom>
        </p:spPr>
      </p:pic>
    </p:spTree>
    <p:extLst>
      <p:ext uri="{BB962C8B-B14F-4D97-AF65-F5344CB8AC3E}">
        <p14:creationId xmlns:p14="http://schemas.microsoft.com/office/powerpoint/2010/main" val="1200958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kumimoji="1" lang="en-US" altLang="ja-JP" dirty="0" smtClean="0"/>
              <a:t>21</a:t>
            </a:r>
            <a:endParaRPr kumimoji="1" lang="ja-JP" altLang="en-US" dirty="0"/>
          </a:p>
        </p:txBody>
      </p:sp>
      <p:sp>
        <p:nvSpPr>
          <p:cNvPr id="3" name="テキスト ボックス 2"/>
          <p:cNvSpPr txBox="1"/>
          <p:nvPr/>
        </p:nvSpPr>
        <p:spPr>
          <a:xfrm>
            <a:off x="1069145" y="829994"/>
            <a:ext cx="10002130" cy="5078313"/>
          </a:xfrm>
          <a:prstGeom prst="rect">
            <a:avLst/>
          </a:prstGeom>
          <a:noFill/>
        </p:spPr>
        <p:txBody>
          <a:bodyPr wrap="square" rtlCol="0">
            <a:spAutoFit/>
          </a:bodyPr>
          <a:lstStyle/>
          <a:p>
            <a:r>
              <a:rPr lang="ja-JP" altLang="en-US" sz="3600" b="1" dirty="0" smtClean="0">
                <a:solidFill>
                  <a:srgbClr val="0070C0"/>
                </a:solidFill>
                <a:effectLst>
                  <a:outerShdw blurRad="38100" dist="38100" dir="2700000" algn="tl">
                    <a:srgbClr val="000000">
                      <a:alpha val="43137"/>
                    </a:srgbClr>
                  </a:outerShdw>
                </a:effectLst>
              </a:rPr>
              <a:t>１</a:t>
            </a:r>
            <a:r>
              <a:rPr lang="ja-JP" altLang="en-US" sz="3600" b="1" dirty="0">
                <a:solidFill>
                  <a:srgbClr val="0070C0"/>
                </a:solidFill>
                <a:effectLst>
                  <a:outerShdw blurRad="38100" dist="38100" dir="2700000" algn="tl">
                    <a:srgbClr val="000000">
                      <a:alpha val="43137"/>
                    </a:srgbClr>
                  </a:outerShdw>
                </a:effectLst>
              </a:rPr>
              <a:t>０　</a:t>
            </a:r>
            <a:r>
              <a:rPr lang="ja-JP" altLang="en-US" sz="3600" b="1" dirty="0" smtClean="0">
                <a:solidFill>
                  <a:srgbClr val="0070C0"/>
                </a:solidFill>
                <a:effectLst>
                  <a:outerShdw blurRad="38100" dist="38100" dir="2700000" algn="tl">
                    <a:srgbClr val="000000">
                      <a:alpha val="43137"/>
                    </a:srgbClr>
                  </a:outerShdw>
                </a:effectLst>
              </a:rPr>
              <a:t>資格試験のための学習方法</a:t>
            </a:r>
            <a:endParaRPr lang="en-US" altLang="ja-JP" sz="3600" b="1" dirty="0" smtClean="0">
              <a:solidFill>
                <a:srgbClr val="0070C0"/>
              </a:solidFill>
              <a:effectLst>
                <a:outerShdw blurRad="38100" dist="38100" dir="2700000" algn="tl">
                  <a:srgbClr val="000000">
                    <a:alpha val="43137"/>
                  </a:srgbClr>
                </a:outerShdw>
              </a:effectLst>
            </a:endParaRPr>
          </a:p>
          <a:p>
            <a:r>
              <a:rPr lang="ja-JP" altLang="en-US" b="1" dirty="0" smtClean="0"/>
              <a:t>　〇学校のように先生がいない。</a:t>
            </a:r>
            <a:r>
              <a:rPr lang="ja-JP" altLang="en-US" b="1" dirty="0" smtClean="0">
                <a:solidFill>
                  <a:srgbClr val="FF0000"/>
                </a:solidFill>
              </a:rPr>
              <a:t>⇒自分一人で勉強するという強い気持ちを持つこと。</a:t>
            </a:r>
            <a:endParaRPr lang="en-US" altLang="ja-JP" b="1" dirty="0" smtClean="0">
              <a:solidFill>
                <a:srgbClr val="FF0000"/>
              </a:solidFill>
            </a:endParaRPr>
          </a:p>
          <a:p>
            <a:r>
              <a:rPr lang="ja-JP" altLang="en-US" b="1" dirty="0">
                <a:solidFill>
                  <a:srgbClr val="FF0000"/>
                </a:solidFill>
              </a:rPr>
              <a:t>　</a:t>
            </a:r>
            <a:r>
              <a:rPr lang="ja-JP" altLang="en-US" b="1" dirty="0" smtClean="0"/>
              <a:t>〇学校のように期末テストが</a:t>
            </a:r>
            <a:r>
              <a:rPr lang="ja-JP" altLang="en-US" b="1" dirty="0"/>
              <a:t>いない。</a:t>
            </a:r>
            <a:r>
              <a:rPr lang="ja-JP" altLang="en-US" b="1" dirty="0" smtClean="0">
                <a:solidFill>
                  <a:srgbClr val="FF0000"/>
                </a:solidFill>
              </a:rPr>
              <a:t>⇒自分のペースで毎日コツコツ勉強することができる。</a:t>
            </a:r>
            <a:endParaRPr lang="en-US" altLang="ja-JP" b="1" dirty="0" smtClean="0">
              <a:solidFill>
                <a:srgbClr val="FF0000"/>
              </a:solidFill>
            </a:endParaRPr>
          </a:p>
          <a:p>
            <a:r>
              <a:rPr lang="ja-JP" altLang="en-US" b="1" dirty="0">
                <a:solidFill>
                  <a:srgbClr val="FF0000"/>
                </a:solidFill>
              </a:rPr>
              <a:t>　</a:t>
            </a:r>
            <a:r>
              <a:rPr lang="ja-JP" altLang="en-US" b="1" dirty="0" smtClean="0"/>
              <a:t>〇合格への近道</a:t>
            </a:r>
            <a:r>
              <a:rPr lang="ja-JP" altLang="en-US" b="1" dirty="0" smtClean="0">
                <a:solidFill>
                  <a:srgbClr val="FF0000"/>
                </a:solidFill>
              </a:rPr>
              <a:t>⇒テキスト、問題集、過去問に繰り返し取り組む。</a:t>
            </a:r>
            <a:endParaRPr lang="ja-JP" altLang="en-US" dirty="0">
              <a:solidFill>
                <a:srgbClr val="FF0000"/>
              </a:solidFill>
            </a:endParaRPr>
          </a:p>
          <a:p>
            <a:endParaRPr kumimoji="1" lang="en-US" altLang="ja-JP" dirty="0" smtClean="0"/>
          </a:p>
          <a:p>
            <a:endParaRPr lang="en-US" altLang="ja-JP" dirty="0"/>
          </a:p>
          <a:p>
            <a:endParaRPr kumimoji="1" lang="en-US" altLang="ja-JP" dirty="0" smtClean="0"/>
          </a:p>
          <a:p>
            <a:endParaRPr kumimoji="1" lang="en-US" altLang="ja-JP" dirty="0" smtClean="0"/>
          </a:p>
          <a:p>
            <a:r>
              <a:rPr lang="ja-JP" altLang="en-US" dirty="0" smtClean="0"/>
              <a:t>　　　　　　　　　　　　　　　　　　　</a:t>
            </a:r>
            <a:r>
              <a:rPr lang="ja-JP" altLang="en-US" dirty="0" smtClean="0">
                <a:solidFill>
                  <a:srgbClr val="FF0000"/>
                </a:solidFill>
              </a:rPr>
              <a:t>　　　　　　</a:t>
            </a:r>
            <a:r>
              <a:rPr lang="en-US" altLang="ja-JP" b="1" dirty="0" smtClean="0">
                <a:solidFill>
                  <a:srgbClr val="FF0000"/>
                </a:solidFill>
              </a:rPr>
              <a:t>※</a:t>
            </a:r>
            <a:r>
              <a:rPr lang="ja-JP" altLang="en-US" b="1" dirty="0" smtClean="0">
                <a:solidFill>
                  <a:srgbClr val="FF0000"/>
                </a:solidFill>
              </a:rPr>
              <a:t>この繰り返しを</a:t>
            </a:r>
            <a:r>
              <a:rPr lang="en-US" altLang="ja-JP" b="1" dirty="0" smtClean="0">
                <a:solidFill>
                  <a:srgbClr val="FF0000"/>
                </a:solidFill>
              </a:rPr>
              <a:t>3</a:t>
            </a:r>
            <a:r>
              <a:rPr lang="ja-JP" altLang="en-US" b="1" dirty="0" smtClean="0">
                <a:solidFill>
                  <a:srgbClr val="FF0000"/>
                </a:solidFill>
              </a:rPr>
              <a:t>回以上続ける。</a:t>
            </a:r>
            <a:endParaRPr kumimoji="1" lang="en-US" altLang="ja-JP" b="1"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p>
          <a:p>
            <a:r>
              <a:rPr lang="ja-JP" altLang="en-US" dirty="0"/>
              <a:t>　</a:t>
            </a:r>
            <a:r>
              <a:rPr lang="ja-JP" altLang="en-US" dirty="0" smtClean="0"/>
              <a:t>　　　　　　　　　　　　　　</a:t>
            </a:r>
            <a:r>
              <a:rPr lang="en-US" altLang="ja-JP" b="1" dirty="0" smtClean="0">
                <a:solidFill>
                  <a:srgbClr val="FF0000"/>
                </a:solidFill>
              </a:rPr>
              <a:t>※</a:t>
            </a:r>
            <a:r>
              <a:rPr lang="ja-JP" altLang="en-US" b="1" dirty="0" smtClean="0">
                <a:solidFill>
                  <a:srgbClr val="FF0000"/>
                </a:solidFill>
              </a:rPr>
              <a:t>過去問は１０年分以上取り組み、出題傾向を把握する。</a:t>
            </a:r>
            <a:endParaRPr lang="en-US" altLang="ja-JP" b="1" dirty="0" smtClean="0">
              <a:solidFill>
                <a:srgbClr val="FF0000"/>
              </a:solidFill>
            </a:endParaRPr>
          </a:p>
          <a:p>
            <a:r>
              <a:rPr lang="ja-JP" altLang="en-US" b="1" dirty="0">
                <a:solidFill>
                  <a:srgbClr val="FF0000"/>
                </a:solidFill>
              </a:rPr>
              <a:t>　</a:t>
            </a:r>
            <a:endParaRPr lang="en-US" altLang="ja-JP" b="1" dirty="0" smtClean="0">
              <a:solidFill>
                <a:srgbClr val="FF0000"/>
              </a:solidFill>
            </a:endParaRPr>
          </a:p>
          <a:p>
            <a:r>
              <a:rPr lang="ja-JP" altLang="en-US" b="1" dirty="0" smtClean="0"/>
              <a:t>　〇必ず毎日１時間以上勉強する。</a:t>
            </a:r>
            <a:r>
              <a:rPr lang="ja-JP" altLang="en-US" b="1" dirty="0" smtClean="0">
                <a:solidFill>
                  <a:srgbClr val="FF0000"/>
                </a:solidFill>
              </a:rPr>
              <a:t>⇒毎日の勉強を習慣にする。</a:t>
            </a:r>
            <a:endParaRPr kumimoji="1" lang="ja-JP" altLang="en-US" b="1" dirty="0">
              <a:solidFill>
                <a:srgbClr val="FF0000"/>
              </a:solidFill>
            </a:endParaRPr>
          </a:p>
        </p:txBody>
      </p:sp>
      <p:sp>
        <p:nvSpPr>
          <p:cNvPr id="4" name="角丸四角形 3"/>
          <p:cNvSpPr/>
          <p:nvPr/>
        </p:nvSpPr>
        <p:spPr>
          <a:xfrm>
            <a:off x="1789612" y="2418706"/>
            <a:ext cx="1332412"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テキストを読む。</a:t>
            </a:r>
            <a:endParaRPr kumimoji="1" lang="ja-JP" altLang="en-US" b="1" dirty="0">
              <a:solidFill>
                <a:schemeClr val="tx1"/>
              </a:solidFill>
            </a:endParaRPr>
          </a:p>
        </p:txBody>
      </p:sp>
      <p:sp>
        <p:nvSpPr>
          <p:cNvPr id="5" name="右矢印 4"/>
          <p:cNvSpPr/>
          <p:nvPr/>
        </p:nvSpPr>
        <p:spPr>
          <a:xfrm>
            <a:off x="3211215" y="2694470"/>
            <a:ext cx="431070" cy="244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710115" y="2421719"/>
            <a:ext cx="13193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問題集に</a:t>
            </a:r>
            <a:endParaRPr lang="en-US" altLang="ja-JP" b="1" dirty="0" smtClean="0">
              <a:solidFill>
                <a:schemeClr val="tx1"/>
              </a:solidFill>
            </a:endParaRPr>
          </a:p>
          <a:p>
            <a:pPr algn="ctr"/>
            <a:r>
              <a:rPr lang="ja-JP" altLang="en-US" b="1" dirty="0" smtClean="0">
                <a:solidFill>
                  <a:schemeClr val="tx1"/>
                </a:solidFill>
              </a:rPr>
              <a:t> 取り組む</a:t>
            </a:r>
            <a:endParaRPr kumimoji="1" lang="ja-JP" altLang="en-US" b="1" dirty="0">
              <a:solidFill>
                <a:schemeClr val="tx1"/>
              </a:solidFill>
            </a:endParaRPr>
          </a:p>
        </p:txBody>
      </p:sp>
      <p:sp>
        <p:nvSpPr>
          <p:cNvPr id="7" name="右矢印 6"/>
          <p:cNvSpPr/>
          <p:nvPr/>
        </p:nvSpPr>
        <p:spPr>
          <a:xfrm>
            <a:off x="5105981" y="2712301"/>
            <a:ext cx="431070" cy="23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606482" y="2452085"/>
            <a:ext cx="20051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間違えたところをノートに書く</a:t>
            </a:r>
            <a:endParaRPr lang="en-US" altLang="ja-JP" b="1" dirty="0" smtClean="0">
              <a:solidFill>
                <a:schemeClr val="tx1"/>
              </a:solidFill>
            </a:endParaRPr>
          </a:p>
        </p:txBody>
      </p:sp>
      <p:sp>
        <p:nvSpPr>
          <p:cNvPr id="11" name="上矢印 10"/>
          <p:cNvSpPr/>
          <p:nvPr/>
        </p:nvSpPr>
        <p:spPr>
          <a:xfrm>
            <a:off x="2405113" y="3193147"/>
            <a:ext cx="205617" cy="5094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2455818" y="3702601"/>
            <a:ext cx="42168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674879" y="3226526"/>
            <a:ext cx="0" cy="50945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下矢印 27"/>
          <p:cNvSpPr/>
          <p:nvPr/>
        </p:nvSpPr>
        <p:spPr>
          <a:xfrm>
            <a:off x="8123588" y="3599444"/>
            <a:ext cx="223578" cy="519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7611627" y="4118830"/>
            <a:ext cx="13193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過去問</a:t>
            </a:r>
            <a:r>
              <a:rPr lang="ja-JP" altLang="en-US" b="1" dirty="0" smtClean="0">
                <a:solidFill>
                  <a:schemeClr val="tx1"/>
                </a:solidFill>
              </a:rPr>
              <a:t>に</a:t>
            </a:r>
            <a:endParaRPr lang="en-US" altLang="ja-JP" b="1" dirty="0" smtClean="0">
              <a:solidFill>
                <a:schemeClr val="tx1"/>
              </a:solidFill>
            </a:endParaRPr>
          </a:p>
          <a:p>
            <a:pPr algn="ctr"/>
            <a:r>
              <a:rPr lang="ja-JP" altLang="en-US" b="1" dirty="0" smtClean="0">
                <a:solidFill>
                  <a:schemeClr val="tx1"/>
                </a:solidFill>
              </a:rPr>
              <a:t> 取り組む</a:t>
            </a:r>
            <a:endParaRPr kumimoji="1" lang="ja-JP" altLang="en-US" b="1" dirty="0">
              <a:solidFill>
                <a:schemeClr val="tx1"/>
              </a:solidFill>
            </a:endParaRPr>
          </a:p>
        </p:txBody>
      </p:sp>
      <p:sp>
        <p:nvSpPr>
          <p:cNvPr id="30" name="角丸四角形 29"/>
          <p:cNvSpPr/>
          <p:nvPr/>
        </p:nvSpPr>
        <p:spPr>
          <a:xfrm>
            <a:off x="4868210" y="4159412"/>
            <a:ext cx="2005145" cy="7576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間違えたところをノートに書く</a:t>
            </a:r>
            <a:endParaRPr lang="en-US" altLang="ja-JP" b="1" dirty="0" smtClean="0">
              <a:solidFill>
                <a:schemeClr val="tx1"/>
              </a:solidFill>
            </a:endParaRPr>
          </a:p>
        </p:txBody>
      </p:sp>
      <p:sp>
        <p:nvSpPr>
          <p:cNvPr id="31" name="左矢印 30"/>
          <p:cNvSpPr/>
          <p:nvPr/>
        </p:nvSpPr>
        <p:spPr>
          <a:xfrm>
            <a:off x="6937609" y="4342908"/>
            <a:ext cx="603777" cy="242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上矢印 31"/>
          <p:cNvSpPr/>
          <p:nvPr/>
        </p:nvSpPr>
        <p:spPr>
          <a:xfrm>
            <a:off x="2040137" y="3178621"/>
            <a:ext cx="195550" cy="13190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2092177" y="4490105"/>
            <a:ext cx="2776033"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資格試験のための学習方法">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82400" y="525194"/>
            <a:ext cx="609600" cy="609600"/>
          </a:xfrm>
          <a:prstGeom prst="rect">
            <a:avLst/>
          </a:prstGeom>
        </p:spPr>
      </p:pic>
    </p:spTree>
    <p:extLst>
      <p:ext uri="{BB962C8B-B14F-4D97-AF65-F5344CB8AC3E}">
        <p14:creationId xmlns:p14="http://schemas.microsoft.com/office/powerpoint/2010/main" val="4214863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3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58091" y="320493"/>
            <a:ext cx="10097590" cy="4428309"/>
          </a:xfrm>
        </p:spPr>
        <p:txBody>
          <a:bodyPr>
            <a:normAutofit/>
          </a:bodyPr>
          <a:lstStyle/>
          <a:p>
            <a: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t> </a:t>
            </a:r>
            <a:r>
              <a:rPr lang="ja-JP" altLang="en-US" sz="3600" b="1" dirty="0" smtClean="0">
                <a:solidFill>
                  <a:srgbClr val="0070C0"/>
                </a:solidFill>
                <a:effectLst>
                  <a:outerShdw blurRad="38100" dist="38100" dir="2700000" algn="tl">
                    <a:srgbClr val="000000">
                      <a:alpha val="43137"/>
                    </a:srgbClr>
                  </a:outerShdw>
                </a:effectLst>
                <a:latin typeface="+mn-lt"/>
                <a:ea typeface="+mn-ea"/>
                <a:cs typeface="+mn-cs"/>
              </a:rPr>
              <a:t>　　　　　　　  </a:t>
            </a:r>
            <a: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t>【</a:t>
            </a:r>
            <a:r>
              <a:rPr lang="ja-JP" altLang="en-US" sz="3600" b="1" dirty="0" smtClean="0">
                <a:solidFill>
                  <a:srgbClr val="0070C0"/>
                </a:solidFill>
                <a:effectLst>
                  <a:outerShdw blurRad="38100" dist="38100" dir="2700000" algn="tl">
                    <a:srgbClr val="000000">
                      <a:alpha val="43137"/>
                    </a:srgbClr>
                  </a:outerShdw>
                </a:effectLst>
                <a:latin typeface="+mn-lt"/>
                <a:ea typeface="+mn-ea"/>
                <a:cs typeface="+mn-cs"/>
              </a:rPr>
              <a:t>参考文献</a:t>
            </a:r>
            <a: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t>】</a:t>
            </a:r>
            <a:br>
              <a:rPr lang="en-US" altLang="ja-JP" sz="3600" b="1" dirty="0" smtClean="0">
                <a:solidFill>
                  <a:srgbClr val="0070C0"/>
                </a:solidFill>
                <a:effectLst>
                  <a:outerShdw blurRad="38100" dist="38100" dir="2700000" algn="tl">
                    <a:srgbClr val="000000">
                      <a:alpha val="43137"/>
                    </a:srgbClr>
                  </a:outerShdw>
                </a:effectLst>
                <a:latin typeface="+mn-lt"/>
                <a:ea typeface="+mn-ea"/>
                <a:cs typeface="+mn-cs"/>
              </a:rPr>
            </a:br>
            <a:r>
              <a:rPr lang="ja-JP" altLang="en-US" sz="2400" b="1" dirty="0" smtClean="0">
                <a:latin typeface="+mn-ea"/>
                <a:ea typeface="+mn-ea"/>
                <a:cs typeface="+mn-cs"/>
              </a:rPr>
              <a:t>給水</a:t>
            </a:r>
            <a:r>
              <a:rPr lang="ja-JP" altLang="en-US" sz="2400" b="1" dirty="0">
                <a:latin typeface="+mn-ea"/>
                <a:ea typeface="+mn-ea"/>
                <a:cs typeface="+mn-cs"/>
              </a:rPr>
              <a:t>装置工事主任技術者試験の過去問（給水工事技術振興財団）</a:t>
            </a:r>
            <a:r>
              <a:rPr lang="en-US" altLang="ja-JP" sz="2400" b="1" dirty="0">
                <a:latin typeface="+mn-ea"/>
                <a:ea typeface="+mn-ea"/>
                <a:cs typeface="+mn-cs"/>
              </a:rPr>
              <a:t/>
            </a:r>
            <a:br>
              <a:rPr lang="en-US" altLang="ja-JP" sz="2400" b="1" dirty="0">
                <a:latin typeface="+mn-ea"/>
                <a:ea typeface="+mn-ea"/>
                <a:cs typeface="+mn-cs"/>
              </a:rPr>
            </a:br>
            <a:r>
              <a:rPr lang="en-US" altLang="ja-JP" sz="2400" b="1" dirty="0">
                <a:latin typeface="+mn-ea"/>
                <a:ea typeface="+mn-ea"/>
                <a:cs typeface="+mn-cs"/>
              </a:rPr>
              <a:t/>
            </a:r>
            <a:br>
              <a:rPr lang="en-US" altLang="ja-JP" sz="2400" b="1" dirty="0">
                <a:latin typeface="+mn-ea"/>
                <a:ea typeface="+mn-ea"/>
                <a:cs typeface="+mn-cs"/>
              </a:rPr>
            </a:br>
            <a:r>
              <a:rPr lang="ja-JP" altLang="en-US" sz="2400" b="1" dirty="0" smtClean="0">
                <a:latin typeface="+mn-ea"/>
                <a:ea typeface="+mn-ea"/>
                <a:cs typeface="+mn-cs"/>
              </a:rPr>
              <a:t>指定給水装置工事事業者研修テキスト２０１９</a:t>
            </a:r>
            <a:r>
              <a:rPr lang="en-US" altLang="ja-JP" sz="2400" b="1" dirty="0" smtClean="0">
                <a:latin typeface="+mn-ea"/>
                <a:ea typeface="+mn-ea"/>
                <a:cs typeface="+mn-cs"/>
              </a:rPr>
              <a:t/>
            </a:r>
            <a:br>
              <a:rPr lang="en-US" altLang="ja-JP" sz="2400" b="1" dirty="0" smtClean="0">
                <a:latin typeface="+mn-ea"/>
                <a:ea typeface="+mn-ea"/>
                <a:cs typeface="+mn-cs"/>
              </a:rPr>
            </a:br>
            <a:r>
              <a:rPr lang="ja-JP" altLang="en-US" sz="2400" b="1" dirty="0" smtClean="0">
                <a:latin typeface="+mn-ea"/>
                <a:ea typeface="+mn-ea"/>
                <a:cs typeface="+mn-cs"/>
              </a:rPr>
              <a:t>（発行：公益社団法人日本水道協会）</a:t>
            </a:r>
            <a:r>
              <a:rPr lang="en-US" altLang="ja-JP" sz="2400" b="1" dirty="0" smtClean="0">
                <a:latin typeface="+mn-ea"/>
                <a:ea typeface="+mn-ea"/>
                <a:cs typeface="+mn-cs"/>
              </a:rPr>
              <a:t/>
            </a:r>
            <a:br>
              <a:rPr lang="en-US" altLang="ja-JP" sz="2400" b="1" dirty="0" smtClean="0">
                <a:latin typeface="+mn-ea"/>
                <a:ea typeface="+mn-ea"/>
                <a:cs typeface="+mn-cs"/>
              </a:rPr>
            </a:br>
            <a:r>
              <a:rPr lang="en-US" altLang="ja-JP" sz="2400" b="1" dirty="0" smtClean="0">
                <a:latin typeface="+mn-ea"/>
                <a:ea typeface="+mn-ea"/>
                <a:cs typeface="+mn-cs"/>
              </a:rPr>
              <a:t/>
            </a:r>
            <a:br>
              <a:rPr lang="en-US" altLang="ja-JP" sz="2400" b="1" dirty="0" smtClean="0">
                <a:latin typeface="+mn-ea"/>
                <a:ea typeface="+mn-ea"/>
                <a:cs typeface="+mn-cs"/>
              </a:rPr>
            </a:br>
            <a:r>
              <a:rPr lang="ja-JP" altLang="en-US" sz="2400" b="1" dirty="0" smtClean="0">
                <a:latin typeface="+mn-ea"/>
                <a:ea typeface="+mn-ea"/>
                <a:cs typeface="+mn-cs"/>
              </a:rPr>
              <a:t>できる合格　給水装置基本テキスト新訂第１１版</a:t>
            </a:r>
            <a:r>
              <a:rPr lang="en-US" altLang="ja-JP" sz="2400" b="1" dirty="0">
                <a:latin typeface="+mn-ea"/>
                <a:ea typeface="+mn-ea"/>
                <a:cs typeface="+mn-cs"/>
              </a:rPr>
              <a:t/>
            </a:r>
            <a:br>
              <a:rPr lang="en-US" altLang="ja-JP" sz="2400" b="1" dirty="0">
                <a:latin typeface="+mn-ea"/>
                <a:ea typeface="+mn-ea"/>
                <a:cs typeface="+mn-cs"/>
              </a:rPr>
            </a:br>
            <a:r>
              <a:rPr lang="ja-JP" altLang="en-US" sz="2400" b="1" dirty="0" smtClean="0">
                <a:latin typeface="+mn-ea"/>
                <a:ea typeface="+mn-ea"/>
                <a:cs typeface="+mn-cs"/>
              </a:rPr>
              <a:t>（発行：丸善プラネット　著者：ＳＫＣ産業開発センター 諏訪 公）</a:t>
            </a:r>
            <a:r>
              <a:rPr lang="en-US" altLang="ja-JP" sz="2400" b="1" dirty="0">
                <a:latin typeface="+mn-ea"/>
                <a:ea typeface="+mn-ea"/>
                <a:cs typeface="+mn-cs"/>
              </a:rPr>
              <a:t/>
            </a:r>
            <a:br>
              <a:rPr lang="en-US" altLang="ja-JP" sz="2400" b="1" dirty="0">
                <a:latin typeface="+mn-ea"/>
                <a:ea typeface="+mn-ea"/>
                <a:cs typeface="+mn-cs"/>
              </a:rPr>
            </a:br>
            <a:r>
              <a:rPr lang="en-US" altLang="ja-JP" sz="2400" dirty="0" smtClean="0">
                <a:latin typeface="+mn-ea"/>
                <a:ea typeface="+mn-ea"/>
              </a:rPr>
              <a:t/>
            </a:r>
            <a:br>
              <a:rPr lang="en-US" altLang="ja-JP" sz="2400" dirty="0" smtClean="0">
                <a:latin typeface="+mn-ea"/>
                <a:ea typeface="+mn-ea"/>
              </a:rPr>
            </a:br>
            <a:r>
              <a:rPr lang="ja-JP" altLang="en-US" sz="2400" b="1" dirty="0" smtClean="0">
                <a:latin typeface="+mn-ea"/>
                <a:ea typeface="+mn-ea"/>
              </a:rPr>
              <a:t>改訂６版　給水装置工事主任技術者パーフェクトマスター</a:t>
            </a:r>
            <a:r>
              <a:rPr lang="en-US" altLang="ja-JP" sz="2400" b="1" dirty="0" smtClean="0">
                <a:latin typeface="+mn-ea"/>
                <a:ea typeface="+mn-ea"/>
              </a:rPr>
              <a:t/>
            </a:r>
            <a:br>
              <a:rPr lang="en-US" altLang="ja-JP" sz="2400" b="1" dirty="0" smtClean="0">
                <a:latin typeface="+mn-ea"/>
                <a:ea typeface="+mn-ea"/>
              </a:rPr>
            </a:br>
            <a:r>
              <a:rPr lang="ja-JP" altLang="en-US" sz="2400" b="1" dirty="0" smtClean="0">
                <a:latin typeface="+mn-ea"/>
                <a:ea typeface="+mn-ea"/>
              </a:rPr>
              <a:t>（発行：梅田出版　著者：給水装置リサーチ会）</a:t>
            </a:r>
            <a:endParaRPr lang="ja-JP" altLang="en-US" sz="1800" b="1" dirty="0">
              <a:latin typeface="+mn-ea"/>
              <a:ea typeface="+mn-ea"/>
              <a:cs typeface="+mn-cs"/>
            </a:endParaRPr>
          </a:p>
        </p:txBody>
      </p:sp>
      <p:sp>
        <p:nvSpPr>
          <p:cNvPr id="2" name="スライド番号プレースホルダー 1"/>
          <p:cNvSpPr>
            <a:spLocks noGrp="1"/>
          </p:cNvSpPr>
          <p:nvPr>
            <p:ph type="sldNum" sz="quarter" idx="12"/>
          </p:nvPr>
        </p:nvSpPr>
        <p:spPr/>
        <p:txBody>
          <a:bodyPr/>
          <a:lstStyle/>
          <a:p>
            <a:r>
              <a:rPr kumimoji="1" lang="en-US" altLang="ja-JP" dirty="0" smtClean="0"/>
              <a:t>22</a:t>
            </a:r>
            <a:endParaRPr kumimoji="1" lang="ja-JP" altLang="en-US" dirty="0"/>
          </a:p>
        </p:txBody>
      </p:sp>
      <p:sp>
        <p:nvSpPr>
          <p:cNvPr id="4" name="タイトル 2"/>
          <p:cNvSpPr txBox="1">
            <a:spLocks/>
          </p:cNvSpPr>
          <p:nvPr/>
        </p:nvSpPr>
        <p:spPr>
          <a:xfrm>
            <a:off x="1058091" y="5133702"/>
            <a:ext cx="10097590" cy="122264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smtClean="0">
                <a:solidFill>
                  <a:srgbClr val="0070C0"/>
                </a:solidFill>
                <a:effectLst>
                  <a:outerShdw blurRad="38100" dist="38100" dir="2700000" algn="tl">
                    <a:srgbClr val="000000">
                      <a:alpha val="43137"/>
                    </a:srgbClr>
                  </a:outerShdw>
                </a:effectLst>
                <a:latin typeface="+mn-ea"/>
                <a:ea typeface="+mn-ea"/>
                <a:cs typeface="+mn-cs"/>
              </a:rPr>
              <a:t>ご清聴ありがとうございました。</a:t>
            </a:r>
            <a: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t/>
            </a:r>
            <a:b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br>
            <a: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t/>
            </a:r>
            <a:br>
              <a:rPr lang="en-US" altLang="ja-JP" sz="3600" b="1" dirty="0" smtClean="0">
                <a:solidFill>
                  <a:srgbClr val="0070C0"/>
                </a:solidFill>
                <a:effectLst>
                  <a:outerShdw blurRad="38100" dist="38100" dir="2700000" algn="tl">
                    <a:srgbClr val="000000">
                      <a:alpha val="43137"/>
                    </a:srgbClr>
                  </a:outerShdw>
                </a:effectLst>
                <a:latin typeface="+mn-ea"/>
                <a:ea typeface="+mn-ea"/>
                <a:cs typeface="+mn-cs"/>
              </a:rPr>
            </a:br>
            <a:r>
              <a:rPr lang="ja-JP" altLang="en-US" sz="2500" b="1" dirty="0" smtClean="0">
                <a:effectLst>
                  <a:outerShdw blurRad="38100" dist="38100" dir="2700000" algn="tl">
                    <a:srgbClr val="000000">
                      <a:alpha val="43137"/>
                    </a:srgbClr>
                  </a:outerShdw>
                </a:effectLst>
                <a:latin typeface="+mn-ea"/>
                <a:ea typeface="+mn-ea"/>
                <a:cs typeface="+mn-cs"/>
              </a:rPr>
              <a:t>編集・発行：木津川市、精華町、和束町、笠置町、南山城村</a:t>
            </a:r>
            <a:endParaRPr lang="ja-JP" altLang="en-US" sz="2500" b="1" dirty="0">
              <a:effectLst>
                <a:outerShdw blurRad="38100" dist="38100" dir="2700000" algn="tl">
                  <a:srgbClr val="000000">
                    <a:alpha val="43137"/>
                  </a:srgbClr>
                </a:outerShdw>
              </a:effectLst>
              <a:latin typeface="+mn-ea"/>
              <a:ea typeface="+mn-ea"/>
              <a:cs typeface="+mn-cs"/>
            </a:endParaRPr>
          </a:p>
        </p:txBody>
      </p:sp>
      <p:pic>
        <p:nvPicPr>
          <p:cNvPr id="6" name="終りの挨拶">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32326" y="483325"/>
            <a:ext cx="609600" cy="609600"/>
          </a:xfrm>
          <a:prstGeom prst="rect">
            <a:avLst/>
          </a:prstGeom>
        </p:spPr>
      </p:pic>
      <p:pic>
        <p:nvPicPr>
          <p:cNvPr id="5"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532326" y="5746749"/>
            <a:ext cx="609600" cy="609600"/>
          </a:xfrm>
          <a:prstGeom prst="rect">
            <a:avLst/>
          </a:prstGeom>
        </p:spPr>
      </p:pic>
    </p:spTree>
    <p:extLst>
      <p:ext uri="{BB962C8B-B14F-4D97-AF65-F5344CB8AC3E}">
        <p14:creationId xmlns:p14="http://schemas.microsoft.com/office/powerpoint/2010/main" val="4220997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48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extLst mod="1"/>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60000"/>
            <a:lumOff val="40000"/>
          </a:schemeClr>
        </a:solidFill>
      </a:spPr>
      <a:bodyPr wrap="square" rtlCol="0">
        <a:spAutoFit/>
      </a:bodyPr>
      <a:lstStyle>
        <a:defPPr>
          <a:defRPr kumimoji="1" sz="1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3097</TotalTime>
  <Words>384</Words>
  <Application>Microsoft Office PowerPoint</Application>
  <PresentationFormat>ワイド画面</PresentationFormat>
  <Paragraphs>145</Paragraphs>
  <Slides>8</Slides>
  <Notes>0</Notes>
  <HiddenSlides>0</HiddenSlides>
  <MMClips>12</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新細明體</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【参考文献】 給水装置工事主任技術者試験の過去問（給水工事技術振興財団）  指定給水装置工事事業者研修テキスト２０１９ （発行：公益社団法人日本水道協会）  できる合格　給水装置基本テキスト新訂第１１版 （発行：丸善プラネット　著者：ＳＫＣ産業開発センター 諏訪 公）  改訂６版　給水装置工事主任技術者パーフェクトマスター （発行：梅田出版　著者：給水装置リサーチ会）</vt:lpstr>
    </vt:vector>
  </TitlesOfParts>
  <Company>木津川市役所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研修資料</dc:title>
  <dc:creator>Windows ユーザー</dc:creator>
  <cp:lastModifiedBy>Windows ユーザー</cp:lastModifiedBy>
  <cp:revision>280</cp:revision>
  <cp:lastPrinted>2021-04-05T07:35:21Z</cp:lastPrinted>
  <dcterms:created xsi:type="dcterms:W3CDTF">2021-03-04T05:54:15Z</dcterms:created>
  <dcterms:modified xsi:type="dcterms:W3CDTF">2021-05-21T06:46:08Z</dcterms:modified>
</cp:coreProperties>
</file>