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0" r:id="rId2"/>
    <p:sldId id="271" r:id="rId3"/>
    <p:sldId id="263" r:id="rId4"/>
    <p:sldId id="272" r:id="rId5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324" autoAdjust="0"/>
    <p:restoredTop sz="94660"/>
  </p:normalViewPr>
  <p:slideViewPr>
    <p:cSldViewPr snapToGrid="0">
      <p:cViewPr varScale="1">
        <p:scale>
          <a:sx n="73" d="100"/>
          <a:sy n="73" d="100"/>
        </p:scale>
        <p:origin x="1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A147A-24D7-4B8C-821E-DEFCFF83E298}" type="datetimeFigureOut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05436-EB54-48B0-AEA5-7FB40C47DF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15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6F196-C3B2-4F42-81D2-0AECD08D5721}" type="datetimeFigureOut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92C3-EC6C-4268-8EF5-A4BBEE83A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19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2D77-7166-421F-91B3-7AF405A84BF8}" type="datetime1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E16B-3C34-4E79-B8E5-5E375435AE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1992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E298-B0C4-45D2-A165-5A3ECD82CF88}" type="datetime1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E16B-3C34-4E79-B8E5-5E375435AE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590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7D19-5E05-4547-84A5-4746CA7D212F}" type="datetime1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E16B-3C34-4E79-B8E5-5E375435AE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75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EB4A-F75C-45CC-BEBB-C8EDB14F0900}" type="datetime1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E16B-3C34-4E79-B8E5-5E375435AE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245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87A3-9C61-43A9-A0B7-3FF6927353B6}" type="datetime1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E16B-3C34-4E79-B8E5-5E375435AE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64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4A62-05B6-4788-B83E-9A26A090CD13}" type="datetime1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E16B-3C34-4E79-B8E5-5E375435AE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3363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7730-17C5-4960-85AA-D2227F55D2F8}" type="datetime1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E16B-3C34-4E79-B8E5-5E375435AE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28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F3E6-4A93-457E-91D3-126EA1B9284E}" type="datetime1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E16B-3C34-4E79-B8E5-5E375435AE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3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C4CE-ED09-4F2F-8ADA-709AC6DC7A3D}" type="datetime1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E16B-3C34-4E79-B8E5-5E375435AE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515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E57D-AD91-4EFB-B733-94247328D06A}" type="datetime1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E16B-3C34-4E79-B8E5-5E375435AE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06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BC06-9C4E-4493-9D21-783A632AB324}" type="datetime1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E16B-3C34-4E79-B8E5-5E375435AE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699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F64E9-AF80-4999-8BF8-EAD5AE048085}" type="datetime1">
              <a:rPr kumimoji="1" lang="ja-JP" altLang="en-US" smtClean="0"/>
              <a:t>2021/5/24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E16B-3C34-4E79-B8E5-5E375435AE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721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 smtClean="0"/>
              <a:t>11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8640" y="561703"/>
            <a:ext cx="10620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５</a:t>
            </a:r>
            <a:r>
              <a:rPr kumimoji="1" lang="ja-JP" alt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給水装置計画論</a:t>
            </a:r>
            <a:endParaRPr kumimoji="1" lang="ja-JP" alt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18903" y="1208034"/>
            <a:ext cx="104655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〇給水方式には、戸建住宅で使用される直結直圧方式、大きな集合住宅や工場で使用される受水槽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方式などがある。</a:t>
            </a:r>
            <a:endParaRPr lang="en-US" altLang="ja-JP" b="1" dirty="0" smtClean="0"/>
          </a:p>
          <a:p>
            <a:r>
              <a:rPr lang="ja-JP" altLang="en-US" b="1" dirty="0" smtClean="0"/>
              <a:t>〇計画１日水量（単位：</a:t>
            </a:r>
            <a:r>
              <a:rPr lang="en-US" altLang="ja-JP" b="1" dirty="0" smtClean="0"/>
              <a:t>ℓ/</a:t>
            </a:r>
            <a:r>
              <a:rPr lang="ja-JP" altLang="en-US" b="1" dirty="0" smtClean="0"/>
              <a:t>日）は、建物で１日に使用される水量で、受水槽容量などを計算すると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err="1" smtClean="0"/>
              <a:t>きの</a:t>
            </a:r>
            <a:r>
              <a:rPr lang="ja-JP" altLang="en-US" b="1" dirty="0" smtClean="0"/>
              <a:t>基礎となる。受水槽容量は計画１日水量の４０％～６０％とすることが多い。</a:t>
            </a:r>
            <a:endParaRPr lang="en-US" altLang="ja-JP" b="1" dirty="0" smtClean="0"/>
          </a:p>
          <a:p>
            <a:r>
              <a:rPr lang="ja-JP" altLang="en-US" b="1" dirty="0" smtClean="0"/>
              <a:t>〇同時使用水量（単位：</a:t>
            </a:r>
            <a:r>
              <a:rPr lang="en-US" altLang="ja-JP" b="1" dirty="0" smtClean="0"/>
              <a:t>ℓ/</a:t>
            </a:r>
            <a:r>
              <a:rPr lang="ja-JP" altLang="en-US" b="1" dirty="0" smtClean="0"/>
              <a:t>分）は、給水用具が複数同時に使用されることを想定した瞬間の最大水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量で、給水管の口径を計算するときの基礎となる。</a:t>
            </a:r>
            <a:endParaRPr lang="en-US" altLang="ja-JP" b="1" dirty="0" smtClean="0"/>
          </a:p>
          <a:p>
            <a:r>
              <a:rPr lang="ja-JP" altLang="en-US" b="1" dirty="0" smtClean="0"/>
              <a:t>〇</a:t>
            </a:r>
            <a:r>
              <a:rPr lang="ja-JP" altLang="en-US" b="1" dirty="0"/>
              <a:t>同時使用水量は、給水用具の個数、延べ床面積、</a:t>
            </a:r>
            <a:r>
              <a:rPr lang="ja-JP" altLang="en-US" b="1" dirty="0" smtClean="0"/>
              <a:t>居住者数など</a:t>
            </a:r>
            <a:r>
              <a:rPr lang="ja-JP" altLang="en-US" b="1" dirty="0"/>
              <a:t>から求める方法がある。</a:t>
            </a:r>
            <a:endParaRPr lang="en-US" altLang="ja-JP" b="1" dirty="0"/>
          </a:p>
          <a:p>
            <a:r>
              <a:rPr lang="en-US" altLang="ja-JP" dirty="0" smtClean="0"/>
              <a:t>【</a:t>
            </a:r>
            <a:r>
              <a:rPr lang="ja-JP" altLang="en-US" dirty="0"/>
              <a:t>８</a:t>
            </a:r>
            <a:r>
              <a:rPr lang="ja-JP" altLang="en-US" dirty="0" smtClean="0"/>
              <a:t>戸</a:t>
            </a:r>
            <a:r>
              <a:rPr lang="ja-JP" altLang="en-US" dirty="0"/>
              <a:t>の集合住宅の同時使用水量を求める例題</a:t>
            </a:r>
            <a:r>
              <a:rPr lang="en-US" altLang="ja-JP" dirty="0" smtClean="0"/>
              <a:t>】</a:t>
            </a:r>
            <a:endParaRPr lang="en-US" altLang="ja-JP" b="1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051" y="3427415"/>
            <a:ext cx="5055326" cy="1884511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9377" y="3634031"/>
            <a:ext cx="5265052" cy="1322808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4273" y="5149666"/>
            <a:ext cx="6240156" cy="1158000"/>
          </a:xfrm>
          <a:prstGeom prst="rect">
            <a:avLst/>
          </a:prstGeom>
        </p:spPr>
      </p:pic>
      <p:pic>
        <p:nvPicPr>
          <p:cNvPr id="3" name="給水装置計画論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45389" y="458477"/>
            <a:ext cx="609600" cy="6096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49" y="5279465"/>
            <a:ext cx="1941468" cy="106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9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3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 smtClean="0"/>
              <a:t>12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92008" y="522234"/>
            <a:ext cx="1046552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〇水頭とは、水が持っている運動・圧力・位置エネルギーを鉛直方向の高さＨで表したものです。</a:t>
            </a:r>
            <a:endParaRPr lang="en-US" altLang="ja-JP" b="1" dirty="0" smtClean="0"/>
          </a:p>
          <a:p>
            <a:r>
              <a:rPr lang="ja-JP" altLang="en-US" b="1" dirty="0" smtClean="0"/>
              <a:t>　水のエネルギーは「１</a:t>
            </a:r>
            <a:r>
              <a:rPr lang="en-US" altLang="ja-JP" b="1" dirty="0" smtClean="0"/>
              <a:t>/</a:t>
            </a:r>
            <a:r>
              <a:rPr lang="ja-JP" altLang="en-US" b="1" dirty="0" smtClean="0"/>
              <a:t>２</a:t>
            </a:r>
            <a:r>
              <a:rPr lang="en-US" altLang="ja-JP" b="1" dirty="0" smtClean="0"/>
              <a:t>×</a:t>
            </a:r>
            <a:r>
              <a:rPr lang="ja-JP" altLang="en-US" b="1" dirty="0" smtClean="0"/>
              <a:t>密度</a:t>
            </a:r>
            <a:r>
              <a:rPr lang="en-US" altLang="ja-JP" b="1" dirty="0" smtClean="0"/>
              <a:t>×</a:t>
            </a:r>
            <a:r>
              <a:rPr lang="ja-JP" altLang="en-US" b="1" dirty="0" smtClean="0"/>
              <a:t>体積</a:t>
            </a:r>
            <a:r>
              <a:rPr lang="en-US" altLang="ja-JP" b="1" dirty="0" smtClean="0"/>
              <a:t>×</a:t>
            </a:r>
            <a:r>
              <a:rPr lang="ja-JP" altLang="en-US" b="1" dirty="0" smtClean="0"/>
              <a:t>流速</a:t>
            </a:r>
            <a:r>
              <a:rPr lang="en-US" altLang="ja-JP" b="1" dirty="0" smtClean="0"/>
              <a:t>×</a:t>
            </a:r>
            <a:r>
              <a:rPr lang="ja-JP" altLang="en-US" b="1" dirty="0" smtClean="0"/>
              <a:t>流速」＋「圧力</a:t>
            </a:r>
            <a:r>
              <a:rPr lang="en-US" altLang="ja-JP" b="1" dirty="0" smtClean="0"/>
              <a:t>×</a:t>
            </a:r>
            <a:r>
              <a:rPr lang="ja-JP" altLang="en-US" b="1" dirty="0" smtClean="0"/>
              <a:t>体積」＋「密度</a:t>
            </a:r>
            <a:r>
              <a:rPr lang="en-US" altLang="ja-JP" b="1" dirty="0" smtClean="0"/>
              <a:t>×</a:t>
            </a:r>
            <a:r>
              <a:rPr lang="ja-JP" altLang="en-US" b="1" dirty="0" smtClean="0"/>
              <a:t>体積</a:t>
            </a:r>
            <a:r>
              <a:rPr lang="en-US" altLang="ja-JP" b="1" dirty="0" smtClean="0"/>
              <a:t>×</a:t>
            </a:r>
            <a:r>
              <a:rPr lang="ja-JP" altLang="en-US" b="1" dirty="0" smtClean="0"/>
              <a:t>重力加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速度</a:t>
            </a:r>
            <a:r>
              <a:rPr lang="en-US" altLang="ja-JP" b="1" dirty="0" smtClean="0"/>
              <a:t>×</a:t>
            </a:r>
            <a:r>
              <a:rPr lang="ja-JP" altLang="en-US" b="1" dirty="0" smtClean="0"/>
              <a:t>高さＨ」なので「</a:t>
            </a:r>
            <a:r>
              <a:rPr lang="ja-JP" altLang="en-US" b="1" dirty="0"/>
              <a:t>密度</a:t>
            </a:r>
            <a:r>
              <a:rPr lang="en-US" altLang="ja-JP" b="1" dirty="0"/>
              <a:t>×</a:t>
            </a:r>
            <a:r>
              <a:rPr lang="ja-JP" altLang="en-US" b="1" dirty="0"/>
              <a:t>体積</a:t>
            </a:r>
            <a:r>
              <a:rPr lang="en-US" altLang="ja-JP" b="1" dirty="0"/>
              <a:t>×</a:t>
            </a:r>
            <a:r>
              <a:rPr lang="ja-JP" altLang="en-US" b="1" dirty="0"/>
              <a:t>重力</a:t>
            </a:r>
            <a:r>
              <a:rPr lang="ja-JP" altLang="en-US" b="1" dirty="0" smtClean="0"/>
              <a:t>加速度」で割り算すれば、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　</a:t>
            </a:r>
            <a:r>
              <a:rPr lang="ja-JP" altLang="en-US" b="1" dirty="0" smtClean="0">
                <a:solidFill>
                  <a:srgbClr val="FF0000"/>
                </a:solidFill>
              </a:rPr>
              <a:t>「１</a:t>
            </a:r>
            <a:r>
              <a:rPr lang="en-US" altLang="ja-JP" b="1" dirty="0" smtClean="0">
                <a:solidFill>
                  <a:srgbClr val="FF0000"/>
                </a:solidFill>
              </a:rPr>
              <a:t>/</a:t>
            </a:r>
            <a:r>
              <a:rPr lang="ja-JP" altLang="en-US" b="1" dirty="0" smtClean="0">
                <a:solidFill>
                  <a:srgbClr val="FF0000"/>
                </a:solidFill>
              </a:rPr>
              <a:t>２</a:t>
            </a:r>
            <a:r>
              <a:rPr lang="en-US" altLang="ja-JP" b="1" dirty="0" smtClean="0">
                <a:solidFill>
                  <a:srgbClr val="FF0000"/>
                </a:solidFill>
              </a:rPr>
              <a:t>×</a:t>
            </a:r>
            <a:r>
              <a:rPr lang="ja-JP" altLang="en-US" b="1" dirty="0" smtClean="0">
                <a:solidFill>
                  <a:srgbClr val="FF0000"/>
                </a:solidFill>
              </a:rPr>
              <a:t>流速</a:t>
            </a:r>
            <a:r>
              <a:rPr lang="en-US" altLang="ja-JP" b="1" dirty="0" smtClean="0">
                <a:solidFill>
                  <a:srgbClr val="FF0000"/>
                </a:solidFill>
              </a:rPr>
              <a:t>×</a:t>
            </a:r>
            <a:r>
              <a:rPr lang="ja-JP" altLang="en-US" b="1" dirty="0" smtClean="0">
                <a:solidFill>
                  <a:srgbClr val="FF0000"/>
                </a:solidFill>
              </a:rPr>
              <a:t>流速／重力加速度」＋「圧力／密度／重力加速度」＋「高さ</a:t>
            </a:r>
            <a:r>
              <a:rPr lang="ja-JP" altLang="en-US" b="1" dirty="0">
                <a:solidFill>
                  <a:srgbClr val="FF0000"/>
                </a:solidFill>
              </a:rPr>
              <a:t>Ｈ</a:t>
            </a:r>
            <a:r>
              <a:rPr lang="ja-JP" altLang="en-US" b="1" dirty="0" smtClean="0">
                <a:solidFill>
                  <a:srgbClr val="FF0000"/>
                </a:solidFill>
              </a:rPr>
              <a:t>」＝一定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r>
              <a:rPr lang="ja-JP" altLang="en-US" b="1" dirty="0">
                <a:solidFill>
                  <a:srgbClr val="FF0000"/>
                </a:solidFill>
              </a:rPr>
              <a:t>　</a:t>
            </a:r>
            <a:r>
              <a:rPr lang="ja-JP" altLang="en-US" b="1" dirty="0" smtClean="0"/>
              <a:t>となり、単位が「メートル」に統一され、</a:t>
            </a:r>
            <a:r>
              <a:rPr lang="ja-JP" altLang="en-US" b="1" dirty="0" smtClean="0">
                <a:solidFill>
                  <a:srgbClr val="FF0000"/>
                </a:solidFill>
              </a:rPr>
              <a:t>ベルヌーイの定理</a:t>
            </a:r>
            <a:r>
              <a:rPr lang="ja-JP" altLang="en-US" b="1" dirty="0" smtClean="0"/>
              <a:t>と呼ばれている。</a:t>
            </a:r>
            <a:endParaRPr lang="en-US" altLang="ja-JP" b="1" dirty="0"/>
          </a:p>
          <a:p>
            <a:r>
              <a:rPr lang="ja-JP" altLang="en-US" b="1" dirty="0" smtClean="0"/>
              <a:t>〇損失水頭　上記のベルヌーイの定理は摩擦が全くない場合を想定していますが、実際の水では摩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擦抵抗がある。流速が大きいほど、給水管口径が小さいほど、給水管延長が長いほど、摩擦抵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抗が大きくなる。この水の摩擦抵抗を</a:t>
            </a:r>
            <a:r>
              <a:rPr lang="ja-JP" altLang="en-US" b="1" dirty="0" smtClean="0">
                <a:solidFill>
                  <a:srgbClr val="FF0000"/>
                </a:solidFill>
              </a:rPr>
              <a:t>損失水頭＝「動水勾配</a:t>
            </a:r>
            <a:r>
              <a:rPr lang="en-US" altLang="ja-JP" b="1" dirty="0" smtClean="0">
                <a:solidFill>
                  <a:srgbClr val="FF0000"/>
                </a:solidFill>
              </a:rPr>
              <a:t>×</a:t>
            </a:r>
            <a:r>
              <a:rPr lang="ja-JP" altLang="en-US" b="1" dirty="0" smtClean="0">
                <a:solidFill>
                  <a:srgbClr val="FF0000"/>
                </a:solidFill>
              </a:rPr>
              <a:t>給水管延長」</a:t>
            </a:r>
            <a:r>
              <a:rPr lang="ja-JP" altLang="en-US" b="1" dirty="0" smtClean="0"/>
              <a:t>で表す。</a:t>
            </a:r>
            <a:endParaRPr lang="en-US" altLang="ja-JP" b="1" dirty="0" smtClean="0"/>
          </a:p>
          <a:p>
            <a:r>
              <a:rPr lang="ja-JP" altLang="en-US" b="1" dirty="0" smtClean="0"/>
              <a:t>〇動水勾配を求めるにはウエストン公式のグラフ</a:t>
            </a:r>
            <a:endParaRPr lang="en-US" altLang="ja-JP" b="1" dirty="0" smtClean="0"/>
          </a:p>
          <a:p>
            <a:r>
              <a:rPr lang="ja-JP" altLang="en-US" b="1" dirty="0"/>
              <a:t>　</a:t>
            </a:r>
            <a:r>
              <a:rPr lang="ja-JP" altLang="en-US" b="1" dirty="0" smtClean="0"/>
              <a:t>を用いると簡便。単位は千分率</a:t>
            </a:r>
            <a:r>
              <a:rPr lang="en-US" altLang="ja-JP" b="1" dirty="0" smtClean="0"/>
              <a:t>‰</a:t>
            </a:r>
            <a:r>
              <a:rPr lang="ja-JP" altLang="en-US" b="1" dirty="0" smtClean="0"/>
              <a:t>である。</a:t>
            </a:r>
            <a:endParaRPr lang="en-US" altLang="ja-JP" b="1" dirty="0" smtClean="0"/>
          </a:p>
          <a:p>
            <a:r>
              <a:rPr lang="en-US" altLang="ja-JP" b="1" dirty="0" smtClean="0"/>
              <a:t> </a:t>
            </a:r>
          </a:p>
          <a:p>
            <a:r>
              <a:rPr lang="en-US" altLang="ja-JP" dirty="0" smtClean="0"/>
              <a:t>【</a:t>
            </a:r>
            <a:r>
              <a:rPr lang="ja-JP" altLang="en-US" dirty="0" smtClean="0"/>
              <a:t>口径２０ｍｍで流量０</a:t>
            </a:r>
            <a:r>
              <a:rPr lang="en-US" altLang="ja-JP" dirty="0" smtClean="0"/>
              <a:t>.</a:t>
            </a:r>
            <a:r>
              <a:rPr lang="ja-JP" altLang="en-US" dirty="0" smtClean="0"/>
              <a:t>１５</a:t>
            </a:r>
            <a:r>
              <a:rPr lang="en-US" altLang="ja-JP" dirty="0" smtClean="0"/>
              <a:t>ℓ</a:t>
            </a:r>
            <a:r>
              <a:rPr lang="ja-JP" altLang="en-US" dirty="0" smtClean="0"/>
              <a:t>／秒のとき</a:t>
            </a:r>
            <a:endParaRPr lang="en-US" altLang="ja-JP" dirty="0" smtClean="0"/>
          </a:p>
          <a:p>
            <a:r>
              <a:rPr lang="ja-JP" altLang="en-US" dirty="0" smtClean="0"/>
              <a:t>　　　　　　　　動水勾配と流速を求める例題</a:t>
            </a:r>
            <a:r>
              <a:rPr lang="en-US" altLang="ja-JP" dirty="0" smtClean="0"/>
              <a:t>】</a:t>
            </a:r>
          </a:p>
          <a:p>
            <a:r>
              <a:rPr lang="ja-JP" altLang="en-US" b="1" dirty="0" smtClean="0"/>
              <a:t>① </a:t>
            </a:r>
            <a:r>
              <a:rPr lang="ja-JP" altLang="en-US" dirty="0" smtClean="0"/>
              <a:t>流量０</a:t>
            </a:r>
            <a:r>
              <a:rPr lang="en-US" altLang="ja-JP" dirty="0" smtClean="0"/>
              <a:t>.</a:t>
            </a:r>
            <a:r>
              <a:rPr lang="ja-JP" altLang="en-US" dirty="0" smtClean="0"/>
              <a:t>１と０</a:t>
            </a:r>
            <a:r>
              <a:rPr lang="en-US" altLang="ja-JP" dirty="0" smtClean="0"/>
              <a:t>.</a:t>
            </a:r>
            <a:r>
              <a:rPr lang="ja-JP" altLang="en-US" dirty="0" smtClean="0"/>
              <a:t>２の間に</a:t>
            </a:r>
            <a:r>
              <a:rPr lang="ja-JP" altLang="en-US" dirty="0" smtClean="0">
                <a:solidFill>
                  <a:srgbClr val="FF0000"/>
                </a:solidFill>
              </a:rPr>
              <a:t>点線</a:t>
            </a:r>
            <a:r>
              <a:rPr lang="ja-JP" altLang="en-US" dirty="0" smtClean="0"/>
              <a:t>を入れ、口径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２０ｍｍの斜めの直線との交点に</a:t>
            </a:r>
            <a:r>
              <a:rPr lang="ja-JP" altLang="en-US" dirty="0" smtClean="0">
                <a:solidFill>
                  <a:srgbClr val="FF0000"/>
                </a:solidFill>
              </a:rPr>
              <a:t>●</a:t>
            </a:r>
            <a:r>
              <a:rPr lang="ja-JP" altLang="en-US" dirty="0" smtClean="0"/>
              <a:t>印を付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ける。</a:t>
            </a:r>
            <a:r>
              <a:rPr lang="ja-JP" altLang="en-US" dirty="0" smtClean="0">
                <a:solidFill>
                  <a:srgbClr val="FF0000"/>
                </a:solidFill>
              </a:rPr>
              <a:t>●</a:t>
            </a:r>
            <a:r>
              <a:rPr lang="ja-JP" altLang="en-US" dirty="0" smtClean="0"/>
              <a:t>印から下に</a:t>
            </a:r>
            <a:r>
              <a:rPr lang="ja-JP" altLang="en-US" dirty="0" smtClean="0">
                <a:solidFill>
                  <a:srgbClr val="FF0000"/>
                </a:solidFill>
              </a:rPr>
              <a:t>直線</a:t>
            </a:r>
            <a:r>
              <a:rPr lang="ja-JP" altLang="en-US" dirty="0" smtClean="0"/>
              <a:t>を伸ばすと、動水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勾配が</a:t>
            </a:r>
            <a:r>
              <a:rPr lang="ja-JP" altLang="en-US" dirty="0" smtClean="0">
                <a:solidFill>
                  <a:srgbClr val="FF0000"/>
                </a:solidFill>
              </a:rPr>
              <a:t>２０</a:t>
            </a:r>
            <a:r>
              <a:rPr lang="en-US" altLang="ja-JP" dirty="0" smtClean="0">
                <a:solidFill>
                  <a:srgbClr val="FF0000"/>
                </a:solidFill>
              </a:rPr>
              <a:t>‰</a:t>
            </a:r>
            <a:r>
              <a:rPr lang="ja-JP" altLang="en-US" dirty="0" smtClean="0"/>
              <a:t>と読み取れる。</a:t>
            </a:r>
            <a:endParaRPr lang="en-US" altLang="ja-JP" dirty="0"/>
          </a:p>
          <a:p>
            <a:r>
              <a:rPr lang="ja-JP" altLang="en-US" dirty="0"/>
              <a:t>②</a:t>
            </a:r>
            <a:r>
              <a:rPr lang="ja-JP" altLang="en-US" dirty="0" smtClean="0"/>
              <a:t>また、</a:t>
            </a:r>
            <a:r>
              <a:rPr lang="ja-JP" altLang="en-US" dirty="0" smtClean="0">
                <a:solidFill>
                  <a:srgbClr val="FF0000"/>
                </a:solidFill>
              </a:rPr>
              <a:t>●</a:t>
            </a:r>
            <a:r>
              <a:rPr lang="ja-JP" altLang="en-US" dirty="0" smtClean="0"/>
              <a:t>印が流速０</a:t>
            </a:r>
            <a:r>
              <a:rPr lang="en-US" altLang="ja-JP" dirty="0" smtClean="0"/>
              <a:t>.</a:t>
            </a:r>
            <a:r>
              <a:rPr lang="ja-JP" altLang="en-US" dirty="0" smtClean="0"/>
              <a:t>４５と０</a:t>
            </a:r>
            <a:r>
              <a:rPr lang="en-US" altLang="ja-JP" dirty="0" smtClean="0"/>
              <a:t>.</a:t>
            </a:r>
            <a:r>
              <a:rPr lang="ja-JP" altLang="en-US" dirty="0" smtClean="0"/>
              <a:t>５の間にある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ことから流速は</a:t>
            </a:r>
            <a:r>
              <a:rPr lang="ja-JP" altLang="en-US" dirty="0" smtClean="0">
                <a:solidFill>
                  <a:srgbClr val="FF0000"/>
                </a:solidFill>
              </a:rPr>
              <a:t>０</a:t>
            </a:r>
            <a:r>
              <a:rPr lang="en-US" altLang="ja-JP" dirty="0" smtClean="0">
                <a:solidFill>
                  <a:srgbClr val="FF0000"/>
                </a:solidFill>
              </a:rPr>
              <a:t>.</a:t>
            </a:r>
            <a:r>
              <a:rPr lang="ja-JP" altLang="en-US" dirty="0" smtClean="0">
                <a:solidFill>
                  <a:srgbClr val="FF0000"/>
                </a:solidFill>
              </a:rPr>
              <a:t>４７ｍ／秒</a:t>
            </a:r>
            <a:r>
              <a:rPr lang="ja-JP" altLang="en-US" dirty="0" smtClean="0"/>
              <a:t>と読み取れる。</a:t>
            </a:r>
            <a:endParaRPr lang="en-US" altLang="ja-JP" dirty="0" smtClean="0"/>
          </a:p>
          <a:p>
            <a:endParaRPr lang="en-US" altLang="ja-JP" b="1" dirty="0"/>
          </a:p>
          <a:p>
            <a:endParaRPr lang="en-US" altLang="ja-JP" b="1" dirty="0"/>
          </a:p>
        </p:txBody>
      </p:sp>
      <p:pic>
        <p:nvPicPr>
          <p:cNvPr id="4" name="給水装置計画論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522234"/>
            <a:ext cx="609600" cy="6096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1785" y="2765135"/>
            <a:ext cx="5152015" cy="366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1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 smtClean="0"/>
              <a:t>13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92776" y="525296"/>
            <a:ext cx="10361024" cy="5632311"/>
          </a:xfrm>
          <a:prstGeom prst="rect">
            <a:avLst/>
          </a:prstGeom>
          <a:noFill/>
          <a:ln w="19050">
            <a:solidFill>
              <a:srgbClr val="00B05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練習問題</a:t>
            </a:r>
            <a:r>
              <a:rPr lang="en-US" altLang="ja-JP" dirty="0" smtClean="0"/>
              <a:t>】</a:t>
            </a:r>
          </a:p>
          <a:p>
            <a:r>
              <a:rPr lang="ja-JP" altLang="en-US" dirty="0"/>
              <a:t>　</a:t>
            </a:r>
            <a:r>
              <a:rPr lang="ja-JP" altLang="en-US" dirty="0" smtClean="0"/>
              <a:t>図のような口径２０ｍｍの給水装置がある。配水管から分岐した地点で水の総水頭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が３０ｍであった。給水管の動水勾配が７０</a:t>
            </a:r>
            <a:r>
              <a:rPr lang="en-US" altLang="ja-JP" dirty="0" smtClean="0"/>
              <a:t>‰</a:t>
            </a:r>
            <a:r>
              <a:rPr lang="ja-JP" altLang="en-US" dirty="0" smtClean="0"/>
              <a:t>で、流量が０</a:t>
            </a:r>
            <a:r>
              <a:rPr lang="en-US" altLang="ja-JP" dirty="0" smtClean="0"/>
              <a:t>.</a:t>
            </a:r>
            <a:r>
              <a:rPr lang="ja-JP" altLang="en-US" dirty="0" smtClean="0"/>
              <a:t>３</a:t>
            </a:r>
            <a:r>
              <a:rPr lang="en-US" altLang="ja-JP" dirty="0" smtClean="0"/>
              <a:t>ℓ</a:t>
            </a:r>
            <a:r>
              <a:rPr lang="ja-JP" altLang="en-US" dirty="0" smtClean="0"/>
              <a:t>／秒の場合を考える。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　１　</a:t>
            </a:r>
            <a:r>
              <a:rPr lang="ja-JP" altLang="en-US" dirty="0"/>
              <a:t>給</a:t>
            </a:r>
            <a:r>
              <a:rPr lang="ja-JP" altLang="en-US" dirty="0" smtClean="0"/>
              <a:t>水管のみで損失水頭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は垂直延長を加味して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何ｍか。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２　給水用具を含めて全ての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損失水頭の合計は何ｍか。</a:t>
            </a:r>
            <a:endParaRPr lang="en-US" altLang="ja-JP" dirty="0"/>
          </a:p>
          <a:p>
            <a:endParaRPr lang="en-US" altLang="ja-JP" dirty="0" smtClean="0"/>
          </a:p>
          <a:p>
            <a:r>
              <a:rPr lang="ja-JP" altLang="en-US" dirty="0" smtClean="0"/>
              <a:t>　３　給水栓出口での余裕水頭は</a:t>
            </a:r>
            <a:endParaRPr lang="en-US" altLang="ja-JP" dirty="0"/>
          </a:p>
          <a:p>
            <a:r>
              <a:rPr lang="ja-JP" altLang="en-US" dirty="0" smtClean="0"/>
              <a:t>　　　何ｍか。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　４　３で求めた余裕水頭は、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静水圧に換算して、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何Ｍｐａか。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　５　給水管中の流速は何ｍ／秒か。</a:t>
            </a:r>
            <a:endParaRPr lang="en-US" altLang="ja-JP" dirty="0" smtClean="0"/>
          </a:p>
          <a:p>
            <a:endParaRPr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811" y="1390537"/>
            <a:ext cx="6714310" cy="3528281"/>
          </a:xfrm>
          <a:prstGeom prst="rect">
            <a:avLst/>
          </a:prstGeom>
        </p:spPr>
      </p:pic>
      <p:pic>
        <p:nvPicPr>
          <p:cNvPr id="5" name="給水装置計画論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4332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1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 smtClean="0"/>
              <a:t>14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92776" y="525296"/>
            <a:ext cx="10361024" cy="5632311"/>
          </a:xfrm>
          <a:prstGeom prst="rect">
            <a:avLst/>
          </a:prstGeom>
          <a:noFill/>
          <a:ln w="19050">
            <a:solidFill>
              <a:srgbClr val="00B05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lang="ja-JP" altLang="en-US" dirty="0"/>
              <a:t>答</a:t>
            </a:r>
            <a:r>
              <a:rPr lang="ja-JP" altLang="en-US" dirty="0" smtClean="0"/>
              <a:t>え</a:t>
            </a:r>
            <a:r>
              <a:rPr lang="en-US" altLang="ja-JP" dirty="0" smtClean="0"/>
              <a:t>】</a:t>
            </a:r>
          </a:p>
          <a:p>
            <a:r>
              <a:rPr lang="ja-JP" altLang="en-US" dirty="0"/>
              <a:t>　</a:t>
            </a:r>
            <a:r>
              <a:rPr lang="ja-JP" altLang="en-US" dirty="0" smtClean="0"/>
              <a:t>１　給水管の総延長は６ｍ＋３ｍ＝９ｍである。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総延長に動水勾配を掛けると９ｍ</a:t>
            </a:r>
            <a:r>
              <a:rPr lang="en-US" altLang="ja-JP" dirty="0" smtClean="0"/>
              <a:t>×</a:t>
            </a:r>
            <a:r>
              <a:rPr lang="ja-JP" altLang="en-US" dirty="0" smtClean="0"/>
              <a:t>７０／１０００＝０</a:t>
            </a:r>
            <a:r>
              <a:rPr lang="en-US" altLang="ja-JP" dirty="0" smtClean="0"/>
              <a:t>.</a:t>
            </a:r>
            <a:r>
              <a:rPr lang="ja-JP" altLang="en-US" dirty="0" smtClean="0"/>
              <a:t>６３ｍ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さらに垂直延長３ｍを加えて０</a:t>
            </a:r>
            <a:r>
              <a:rPr lang="en-US" altLang="ja-JP" dirty="0" smtClean="0"/>
              <a:t>.</a:t>
            </a:r>
            <a:r>
              <a:rPr lang="ja-JP" altLang="en-US" dirty="0" smtClean="0"/>
              <a:t>６３ｍ＋３ｍ＝</a:t>
            </a:r>
            <a:r>
              <a:rPr lang="ja-JP" altLang="en-US" dirty="0" smtClean="0">
                <a:solidFill>
                  <a:srgbClr val="FF0000"/>
                </a:solidFill>
              </a:rPr>
              <a:t>３</a:t>
            </a:r>
            <a:r>
              <a:rPr lang="en-US" altLang="ja-JP" dirty="0" smtClean="0">
                <a:solidFill>
                  <a:srgbClr val="FF0000"/>
                </a:solidFill>
              </a:rPr>
              <a:t>.</a:t>
            </a:r>
            <a:r>
              <a:rPr lang="ja-JP" altLang="en-US" dirty="0" smtClean="0">
                <a:solidFill>
                  <a:srgbClr val="FF0000"/>
                </a:solidFill>
              </a:rPr>
              <a:t>６３ｍ</a:t>
            </a:r>
            <a:r>
              <a:rPr lang="ja-JP" altLang="en-US" dirty="0" smtClean="0"/>
              <a:t>となる。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２　給水管の損失水頭３</a:t>
            </a:r>
            <a:r>
              <a:rPr lang="en-US" altLang="ja-JP" dirty="0" smtClean="0"/>
              <a:t>.</a:t>
            </a:r>
            <a:r>
              <a:rPr lang="ja-JP" altLang="en-US" dirty="0" smtClean="0"/>
              <a:t>６３ｍ＋止水栓の損失水頭０</a:t>
            </a:r>
            <a:r>
              <a:rPr lang="en-US" altLang="ja-JP" dirty="0" smtClean="0"/>
              <a:t>.</a:t>
            </a:r>
            <a:r>
              <a:rPr lang="ja-JP" altLang="en-US" dirty="0" smtClean="0"/>
              <a:t>４５ｍ＋メーターの損失水頭０</a:t>
            </a:r>
            <a:r>
              <a:rPr lang="en-US" altLang="ja-JP" dirty="0" smtClean="0"/>
              <a:t>.</a:t>
            </a:r>
            <a:r>
              <a:rPr lang="ja-JP" altLang="en-US" dirty="0" smtClean="0"/>
              <a:t>８ｍ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＋給水栓の損失水頭０</a:t>
            </a:r>
            <a:r>
              <a:rPr lang="en-US" altLang="ja-JP" dirty="0" smtClean="0"/>
              <a:t>.</a:t>
            </a:r>
            <a:r>
              <a:rPr lang="ja-JP" altLang="en-US" dirty="0" smtClean="0"/>
              <a:t>４５ｍ＝</a:t>
            </a:r>
            <a:r>
              <a:rPr lang="ja-JP" altLang="en-US" dirty="0" smtClean="0">
                <a:solidFill>
                  <a:srgbClr val="FF0000"/>
                </a:solidFill>
              </a:rPr>
              <a:t>５</a:t>
            </a:r>
            <a:r>
              <a:rPr lang="en-US" altLang="ja-JP" dirty="0" smtClean="0">
                <a:solidFill>
                  <a:srgbClr val="FF0000"/>
                </a:solidFill>
              </a:rPr>
              <a:t>.</a:t>
            </a:r>
            <a:r>
              <a:rPr lang="ja-JP" altLang="en-US" dirty="0" smtClean="0">
                <a:solidFill>
                  <a:srgbClr val="FF0000"/>
                </a:solidFill>
              </a:rPr>
              <a:t>３３ｍ</a:t>
            </a:r>
            <a:r>
              <a:rPr lang="ja-JP" altLang="en-US" dirty="0" smtClean="0"/>
              <a:t>となる。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endParaRPr lang="en-US" altLang="ja-JP" dirty="0" smtClean="0"/>
          </a:p>
          <a:p>
            <a:r>
              <a:rPr lang="ja-JP" altLang="en-US" dirty="0" smtClean="0"/>
              <a:t>　３　配水管の分岐した地点で総水頭が３０ｍから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２で求めた損失水頭を引いく。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３０ｍ－５</a:t>
            </a:r>
            <a:r>
              <a:rPr lang="en-US" altLang="ja-JP" dirty="0" smtClean="0"/>
              <a:t>.</a:t>
            </a:r>
            <a:r>
              <a:rPr lang="ja-JP" altLang="en-US" dirty="0" smtClean="0"/>
              <a:t>３３ｍ＝</a:t>
            </a:r>
            <a:r>
              <a:rPr lang="ja-JP" altLang="en-US" dirty="0" smtClean="0">
                <a:solidFill>
                  <a:srgbClr val="FF0000"/>
                </a:solidFill>
              </a:rPr>
              <a:t>２４</a:t>
            </a:r>
            <a:r>
              <a:rPr lang="en-US" altLang="ja-JP" dirty="0" smtClean="0">
                <a:solidFill>
                  <a:srgbClr val="FF0000"/>
                </a:solidFill>
              </a:rPr>
              <a:t>.</a:t>
            </a:r>
            <a:r>
              <a:rPr lang="ja-JP" altLang="en-US" dirty="0" smtClean="0">
                <a:solidFill>
                  <a:srgbClr val="FF0000"/>
                </a:solidFill>
              </a:rPr>
              <a:t>６７ｍ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r>
              <a:rPr lang="ja-JP" altLang="en-US" dirty="0" smtClean="0"/>
              <a:t>　４　水の密度</a:t>
            </a:r>
            <a:r>
              <a:rPr lang="en-US" altLang="ja-JP" dirty="0" smtClean="0"/>
              <a:t>×</a:t>
            </a:r>
            <a:r>
              <a:rPr lang="ja-JP" altLang="en-US" dirty="0" smtClean="0"/>
              <a:t>重力加速度</a:t>
            </a:r>
            <a:r>
              <a:rPr lang="en-US" altLang="ja-JP" dirty="0" smtClean="0"/>
              <a:t>×</a:t>
            </a:r>
            <a:r>
              <a:rPr lang="ja-JP" altLang="en-US" dirty="0" smtClean="0"/>
              <a:t>２４</a:t>
            </a:r>
            <a:r>
              <a:rPr lang="en-US" altLang="ja-JP" dirty="0" smtClean="0"/>
              <a:t>.</a:t>
            </a:r>
            <a:r>
              <a:rPr lang="ja-JP" altLang="en-US" dirty="0" smtClean="0"/>
              <a:t>６７＝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１０００</a:t>
            </a:r>
            <a:r>
              <a:rPr lang="en-US" altLang="ja-JP" dirty="0" smtClean="0"/>
              <a:t>×</a:t>
            </a:r>
            <a:r>
              <a:rPr lang="ja-JP" altLang="en-US" dirty="0" smtClean="0"/>
              <a:t>９．８</a:t>
            </a:r>
            <a:r>
              <a:rPr lang="en-US" altLang="ja-JP" dirty="0" smtClean="0"/>
              <a:t>×</a:t>
            </a:r>
            <a:r>
              <a:rPr lang="ja-JP" altLang="en-US" dirty="0" smtClean="0"/>
              <a:t>２４</a:t>
            </a:r>
            <a:r>
              <a:rPr lang="en-US" altLang="ja-JP" dirty="0" smtClean="0"/>
              <a:t>.</a:t>
            </a:r>
            <a:r>
              <a:rPr lang="ja-JP" altLang="en-US" dirty="0" smtClean="0"/>
              <a:t>６７＝２４１７６６Ｐａ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≒</a:t>
            </a:r>
            <a:r>
              <a:rPr lang="ja-JP" altLang="en-US" dirty="0" smtClean="0">
                <a:solidFill>
                  <a:srgbClr val="FF0000"/>
                </a:solidFill>
              </a:rPr>
              <a:t>０</a:t>
            </a:r>
            <a:r>
              <a:rPr lang="en-US" altLang="ja-JP" dirty="0">
                <a:solidFill>
                  <a:srgbClr val="FF0000"/>
                </a:solidFill>
              </a:rPr>
              <a:t>.</a:t>
            </a:r>
            <a:r>
              <a:rPr lang="ja-JP" altLang="en-US" dirty="0" smtClean="0">
                <a:solidFill>
                  <a:srgbClr val="FF0000"/>
                </a:solidFill>
              </a:rPr>
              <a:t>２４１７６６Ｍｐａ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/>
              <a:t>　　　（</a:t>
            </a:r>
            <a:r>
              <a:rPr lang="ja-JP" altLang="en-US" dirty="0" smtClean="0">
                <a:solidFill>
                  <a:srgbClr val="FF0000"/>
                </a:solidFill>
              </a:rPr>
              <a:t>水頭１０ｍで約０．１ＭＰａ</a:t>
            </a:r>
            <a:r>
              <a:rPr lang="ja-JP" altLang="en-US" dirty="0" smtClean="0"/>
              <a:t>と覚える。）</a:t>
            </a:r>
            <a:endParaRPr lang="en-US" altLang="ja-JP" dirty="0"/>
          </a:p>
          <a:p>
            <a:endParaRPr lang="en-US" altLang="ja-JP" dirty="0" smtClean="0"/>
          </a:p>
          <a:p>
            <a:r>
              <a:rPr lang="ja-JP" altLang="en-US" dirty="0" smtClean="0"/>
              <a:t>　５　給水管の断面積は３</a:t>
            </a:r>
            <a:r>
              <a:rPr lang="en-US" altLang="ja-JP" dirty="0" smtClean="0"/>
              <a:t>.</a:t>
            </a:r>
            <a:r>
              <a:rPr lang="ja-JP" altLang="en-US" dirty="0" smtClean="0"/>
              <a:t>１４／４</a:t>
            </a:r>
            <a:r>
              <a:rPr lang="en-US" altLang="ja-JP" dirty="0" smtClean="0"/>
              <a:t>×</a:t>
            </a:r>
            <a:r>
              <a:rPr lang="ja-JP" altLang="en-US" dirty="0" smtClean="0"/>
              <a:t>２０</a:t>
            </a:r>
            <a:r>
              <a:rPr lang="en-US" altLang="ja-JP" dirty="0" smtClean="0"/>
              <a:t>×</a:t>
            </a:r>
            <a:r>
              <a:rPr lang="ja-JP" altLang="en-US" dirty="0" smtClean="0"/>
              <a:t>２０＝３１４平方ｍｍ＝０</a:t>
            </a:r>
            <a:r>
              <a:rPr lang="en-US" altLang="ja-JP" dirty="0" smtClean="0"/>
              <a:t>.</a:t>
            </a:r>
            <a:r>
              <a:rPr lang="ja-JP" altLang="en-US" dirty="0" smtClean="0"/>
              <a:t>０００３１４㎡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流量０</a:t>
            </a:r>
            <a:r>
              <a:rPr lang="en-US" altLang="ja-JP" dirty="0" smtClean="0"/>
              <a:t>.</a:t>
            </a:r>
            <a:r>
              <a:rPr lang="ja-JP" altLang="en-US" dirty="0" smtClean="0"/>
              <a:t>０００３</a:t>
            </a:r>
            <a:r>
              <a:rPr lang="ja-JP" altLang="en-US" dirty="0"/>
              <a:t>㎥</a:t>
            </a:r>
            <a:r>
              <a:rPr lang="ja-JP" altLang="en-US" dirty="0" smtClean="0"/>
              <a:t>／秒</a:t>
            </a:r>
            <a:r>
              <a:rPr lang="en-US" altLang="ja-JP" dirty="0" smtClean="0"/>
              <a:t>÷</a:t>
            </a:r>
            <a:r>
              <a:rPr lang="ja-JP" altLang="en-US" dirty="0" smtClean="0"/>
              <a:t>０</a:t>
            </a:r>
            <a:r>
              <a:rPr lang="en-US" altLang="ja-JP" dirty="0" smtClean="0"/>
              <a:t>.</a:t>
            </a:r>
            <a:r>
              <a:rPr lang="ja-JP" altLang="en-US" dirty="0" smtClean="0"/>
              <a:t>０００３１４㎡≒</a:t>
            </a:r>
            <a:r>
              <a:rPr lang="ja-JP" altLang="en-US" dirty="0" smtClean="0">
                <a:solidFill>
                  <a:srgbClr val="FF0000"/>
                </a:solidFill>
              </a:rPr>
              <a:t>０</a:t>
            </a:r>
            <a:r>
              <a:rPr lang="en-US" altLang="ja-JP" dirty="0" smtClean="0">
                <a:solidFill>
                  <a:srgbClr val="FF0000"/>
                </a:solidFill>
              </a:rPr>
              <a:t>.</a:t>
            </a:r>
            <a:r>
              <a:rPr lang="ja-JP" altLang="en-US" dirty="0" smtClean="0">
                <a:solidFill>
                  <a:srgbClr val="FF0000"/>
                </a:solidFill>
              </a:rPr>
              <a:t>９５５ｍ／秒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/>
              <a:t>　　　（流量</a:t>
            </a:r>
            <a:r>
              <a:rPr lang="en-US" altLang="ja-JP" dirty="0" smtClean="0"/>
              <a:t>÷</a:t>
            </a:r>
            <a:r>
              <a:rPr lang="ja-JP" altLang="en-US" dirty="0" smtClean="0"/>
              <a:t>断面積＝流速の関係式を利用する。）</a:t>
            </a:r>
            <a:endParaRPr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594" y="2328465"/>
            <a:ext cx="3889068" cy="2025971"/>
          </a:xfrm>
          <a:prstGeom prst="rect">
            <a:avLst/>
          </a:prstGeom>
        </p:spPr>
      </p:pic>
      <p:pic>
        <p:nvPicPr>
          <p:cNvPr id="5" name="給水装置計画論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5150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4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3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accent2">
            <a:lumMod val="60000"/>
            <a:lumOff val="40000"/>
          </a:schemeClr>
        </a:solidFill>
      </a:spPr>
      <a:bodyPr wrap="square" rtlCol="0">
        <a:spAutoFit/>
      </a:bodyPr>
      <a:lstStyle>
        <a:defPPr>
          <a:defRPr kumimoji="1" sz="16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3097</TotalTime>
  <Words>64</Words>
  <Application>Microsoft Office PowerPoint</Application>
  <PresentationFormat>ワイド画面</PresentationFormat>
  <Paragraphs>71</Paragraphs>
  <Slides>4</Slides>
  <Notes>0</Notes>
  <HiddenSlides>0</HiddenSlides>
  <MMClips>4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木津川市役所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研修資料</dc:title>
  <dc:creator>Windows ユーザー</dc:creator>
  <cp:lastModifiedBy>Windows ユーザー</cp:lastModifiedBy>
  <cp:revision>281</cp:revision>
  <cp:lastPrinted>2021-04-05T07:35:21Z</cp:lastPrinted>
  <dcterms:created xsi:type="dcterms:W3CDTF">2021-03-04T05:54:15Z</dcterms:created>
  <dcterms:modified xsi:type="dcterms:W3CDTF">2021-05-24T02:48:00Z</dcterms:modified>
</cp:coreProperties>
</file>