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5" r:id="rId3"/>
    <p:sldId id="268" r:id="rId4"/>
    <p:sldId id="269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147A-24D7-4B8C-821E-DEFCFF83E298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5436-EB54-48B0-AEA5-7FB40C47D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1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F196-C3B2-4F42-81D2-0AECD08D5721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92C3-EC6C-4268-8EF5-A4BBEE83A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19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D77-7166-421F-91B3-7AF405A84BF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9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98-B0C4-45D2-A165-5A3ECD82CF8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90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D19-5E05-4547-84A5-4746CA7D212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EB4A-F75C-45CC-BEBB-C8EDB14F0900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4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7A3-9C61-43A9-A0B7-3FF6927353B6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6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4A62-05B6-4788-B83E-9A26A090CD13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6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7730-17C5-4960-85AA-D2227F55D2F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2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F3E6-4A93-457E-91D3-126EA1B9284E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3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4CE-ED09-4F2F-8ADA-709AC6DC7A3D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57D-AD91-4EFB-B733-94247328D06A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BC06-9C4E-4493-9D21-783A632AB324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9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4E9-AF80-4999-8BF8-EAD5AE048085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2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4a"/><Relationship Id="rId7" Type="http://schemas.openxmlformats.org/officeDocument/2006/relationships/image" Target="../media/image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0" y="561703"/>
            <a:ext cx="1062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kumimoji="1"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給水装置工事法</a:t>
            </a:r>
            <a:endParaRPr kumimoji="1" lang="ja-JP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903" y="1208034"/>
            <a:ext cx="104655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〇手順　工事受注（施主との契約）⇒調査（現地確認、道路管理者やガス会社などと調整、水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道事業者と協議）⇒計画（材料や工法の選定、設計図作成、材料や機械器具の手配など）⇒水道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事業者への申請手続⇒水道事業者の審査及び承認⇒工事施工⇒竣工検査（自主検査、竣工図作成、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水道事業者の検査）⇒通水⇒施主へ引渡</a:t>
            </a:r>
            <a:endParaRPr lang="en-US" altLang="ja-JP" b="1" dirty="0" smtClean="0"/>
          </a:p>
          <a:p>
            <a:r>
              <a:rPr lang="ja-JP" altLang="en-US" b="1" dirty="0" smtClean="0"/>
              <a:t>〇給水管の口径は、水の使用量に比して著しく過大でないこと。また、配水管への取付口からメー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ターまでの特定区間は、材料が指定されているので、水道事業者に確認すること。</a:t>
            </a:r>
            <a:endParaRPr lang="en-US" altLang="ja-JP" b="1" dirty="0" smtClean="0"/>
          </a:p>
          <a:p>
            <a:r>
              <a:rPr lang="ja-JP" altLang="en-US" b="1" dirty="0" smtClean="0"/>
              <a:t>〇配水管からの分岐は、他の給水装置の取付口から３０ｃｍ以上離す。また直管から分岐し、曲管　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からは分岐できない。</a:t>
            </a:r>
            <a:endParaRPr lang="en-US" altLang="ja-JP" b="1" dirty="0" smtClean="0"/>
          </a:p>
          <a:p>
            <a:r>
              <a:rPr lang="ja-JP" altLang="en-US" b="1" dirty="0" smtClean="0"/>
              <a:t>〇サドル付分水栓の施工例は、次のとおり。</a:t>
            </a:r>
            <a:r>
              <a:rPr lang="ja-JP" altLang="en-US" sz="1200" b="1" dirty="0" smtClean="0"/>
              <a:t>（平成</a:t>
            </a:r>
            <a:r>
              <a:rPr lang="en-US" altLang="ja-JP" sz="1200" b="1" dirty="0" smtClean="0"/>
              <a:t>25</a:t>
            </a:r>
            <a:r>
              <a:rPr lang="ja-JP" altLang="en-US" sz="1200" b="1" dirty="0" smtClean="0"/>
              <a:t>年給水装置工事主任技術者試験より）</a:t>
            </a:r>
            <a:endParaRPr lang="en-US" altLang="ja-JP" sz="1200" b="1" dirty="0" smtClean="0"/>
          </a:p>
          <a:p>
            <a:endParaRPr lang="en-US" altLang="ja-JP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87" y="3753203"/>
            <a:ext cx="2593456" cy="186963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736" y="3753203"/>
            <a:ext cx="2556754" cy="18696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647" y="3753203"/>
            <a:ext cx="3324339" cy="18696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8926" y="3753203"/>
            <a:ext cx="2437879" cy="186963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45687" y="5622838"/>
            <a:ext cx="1146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サドル付分水栓取付　⇒　　　　　穿孔　　　　⇒　　　　　防食コア取付　　　⇒　分水栓の方向調整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18903" y="5987018"/>
            <a:ext cx="10633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〇家屋の主配管は、配管の経路について構造物の下の通過を避けること。</a:t>
            </a:r>
          </a:p>
        </p:txBody>
      </p:sp>
      <p:pic>
        <p:nvPicPr>
          <p:cNvPr id="3" name="給水装置工事法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466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2008" y="522234"/>
            <a:ext cx="1046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〇戸建住宅の配管は、耐衝撃性硬質ポリ塩化ビニル管（ＨＩＶＰ）、架橋ポリエチレン管（ＸＰＥ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Ｐ）、ポリブデン管（ＰＢＰ）、さや管ヘッダなどで</a:t>
            </a:r>
            <a:r>
              <a:rPr lang="ja-JP" altLang="en-US" b="1" dirty="0"/>
              <a:t>施工</a:t>
            </a:r>
            <a:r>
              <a:rPr lang="ja-JP" altLang="en-US" b="1" dirty="0" smtClean="0"/>
              <a:t>されることが多い。</a:t>
            </a:r>
            <a:endParaRPr lang="en-US" altLang="ja-JP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771" y="1168565"/>
            <a:ext cx="5545845" cy="3692193"/>
          </a:xfrm>
          <a:prstGeom prst="rect">
            <a:avLst/>
          </a:prstGeom>
          <a:ln w="19050">
            <a:solidFill>
              <a:srgbClr val="00B050"/>
            </a:solidFill>
            <a:prstDash val="solid"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6348663" y="4366633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戸建住宅の例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2008" y="1168565"/>
            <a:ext cx="5132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〇給水管が地中で漏水した場合、周囲の土砂を　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巻き込んでガス管などに噴き出すことで、ガ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ス管などに傷を与えるおそれがあるため、給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水管はガス管などと３０ｃｍ以上離して埋設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すること。（サンドブラスト現象の防止）</a:t>
            </a:r>
            <a:endParaRPr lang="en-US" altLang="ja-JP" b="1" dirty="0" smtClean="0"/>
          </a:p>
          <a:p>
            <a:r>
              <a:rPr lang="ja-JP" altLang="en-US" b="1" dirty="0" smtClean="0"/>
              <a:t>〇宅地内に給水管を埋設する場合は、地表面か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らの衝撃や冬場の凍結による破損を防止する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ため、３０ｃｍ以上の深さで埋設すること。</a:t>
            </a:r>
            <a:endParaRPr lang="en-US" altLang="ja-JP" b="1" dirty="0"/>
          </a:p>
          <a:p>
            <a:r>
              <a:rPr lang="ja-JP" altLang="en-US" b="1" dirty="0" smtClean="0"/>
              <a:t>〇耐</a:t>
            </a:r>
            <a:r>
              <a:rPr lang="ja-JP" altLang="en-US" b="1" dirty="0"/>
              <a:t>衝撃性硬質ポリ塩化ビニル管（ＨＩＶＰ）</a:t>
            </a:r>
            <a:r>
              <a:rPr lang="ja-JP" altLang="en-US" b="1" dirty="0" smtClean="0"/>
              <a:t>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架橋</a:t>
            </a:r>
            <a:r>
              <a:rPr lang="ja-JP" altLang="en-US" b="1" dirty="0"/>
              <a:t>ポリエチレン管（</a:t>
            </a:r>
            <a:r>
              <a:rPr lang="ja-JP" altLang="en-US" b="1" dirty="0" smtClean="0"/>
              <a:t>ＸＰＥＰ</a:t>
            </a:r>
            <a:r>
              <a:rPr lang="ja-JP" altLang="en-US" b="1" dirty="0"/>
              <a:t>）、</a:t>
            </a:r>
            <a:r>
              <a:rPr lang="ja-JP" altLang="en-US" b="1" dirty="0" smtClean="0"/>
              <a:t>ポリブデ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ン管</a:t>
            </a:r>
            <a:r>
              <a:rPr lang="ja-JP" altLang="en-US" b="1" dirty="0"/>
              <a:t>（ＰＢＰ</a:t>
            </a:r>
            <a:r>
              <a:rPr lang="ja-JP" altLang="en-US" b="1" dirty="0" smtClean="0"/>
              <a:t>）などの樹脂管は、紫外線や有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機溶剤に弱いので注意すること。⇒樹脂管の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露出配管は不可、有機溶剤を使用する場所で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は金属管の使用などを検討すること。</a:t>
            </a:r>
            <a:endParaRPr lang="en-US" altLang="ja-JP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9924" y="5138883"/>
            <a:ext cx="5029929" cy="923330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練習問題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ＧＸ形ダクタイル鋳鉄管は、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地震に強いため配水管に使用されることが多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い。　①正しい　②誤り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24771" y="5138883"/>
            <a:ext cx="5545845" cy="954107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【</a:t>
            </a:r>
            <a:r>
              <a:rPr lang="ja-JP" altLang="en-US" sz="1400" dirty="0"/>
              <a:t>答</a:t>
            </a:r>
            <a:r>
              <a:rPr lang="ja-JP" altLang="en-US" sz="1400" dirty="0" smtClean="0"/>
              <a:t>え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　①正しい　ＧＸ形は地震の揺れに耐えられるよう伸縮可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とう性を持たせた接手。鋳鉄は炭素を２％以上含む鉄。ダクタイ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ル鋳鉄はマグネシウムを添加して粘り強い性質を待たせている。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なお、鋼は炭素を２％未満含む鉄である。　</a:t>
            </a:r>
            <a:endParaRPr kumimoji="1" lang="ja-JP" altLang="en-US" sz="1400" dirty="0"/>
          </a:p>
        </p:txBody>
      </p:sp>
      <p:pic>
        <p:nvPicPr>
          <p:cNvPr id="7" name="給水装置工事法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274707"/>
            <a:ext cx="609600" cy="609600"/>
          </a:xfrm>
          <a:prstGeom prst="rect">
            <a:avLst/>
          </a:prstGeom>
        </p:spPr>
      </p:pic>
      <p:pic>
        <p:nvPicPr>
          <p:cNvPr id="8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6194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/>
              <a:t>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0" y="561703"/>
            <a:ext cx="1062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４</a:t>
            </a:r>
            <a:r>
              <a:rPr kumimoji="1"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給水装置の構造及び性能</a:t>
            </a:r>
            <a:endParaRPr kumimoji="1" lang="ja-JP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903" y="1208034"/>
            <a:ext cx="10465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〇給水装置の性能基準は「</a:t>
            </a:r>
            <a:r>
              <a:rPr lang="ja-JP" altLang="en-US" b="1" dirty="0" smtClean="0">
                <a:solidFill>
                  <a:srgbClr val="FF0000"/>
                </a:solidFill>
              </a:rPr>
              <a:t>耐圧性能</a:t>
            </a:r>
            <a:r>
              <a:rPr lang="ja-JP" altLang="en-US" b="1" dirty="0" smtClean="0"/>
              <a:t>」、「</a:t>
            </a:r>
            <a:r>
              <a:rPr lang="ja-JP" altLang="en-US" b="1" dirty="0" smtClean="0">
                <a:solidFill>
                  <a:srgbClr val="FF0000"/>
                </a:solidFill>
              </a:rPr>
              <a:t>浸出性能</a:t>
            </a:r>
            <a:r>
              <a:rPr lang="ja-JP" altLang="en-US" b="1" dirty="0" smtClean="0"/>
              <a:t>」、「</a:t>
            </a:r>
            <a:r>
              <a:rPr lang="ja-JP" altLang="en-US" b="1" dirty="0" smtClean="0">
                <a:solidFill>
                  <a:srgbClr val="FF0000"/>
                </a:solidFill>
              </a:rPr>
              <a:t>水撃限界性能</a:t>
            </a:r>
            <a:r>
              <a:rPr lang="ja-JP" altLang="en-US" b="1" dirty="0" smtClean="0"/>
              <a:t>」、「</a:t>
            </a:r>
            <a:r>
              <a:rPr lang="ja-JP" altLang="en-US" b="1" dirty="0" smtClean="0">
                <a:solidFill>
                  <a:srgbClr val="FF0000"/>
                </a:solidFill>
              </a:rPr>
              <a:t>逆流防止性能</a:t>
            </a:r>
            <a:r>
              <a:rPr lang="ja-JP" altLang="en-US" b="1" dirty="0" smtClean="0"/>
              <a:t>」、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「</a:t>
            </a:r>
            <a:r>
              <a:rPr lang="ja-JP" altLang="en-US" b="1" dirty="0" smtClean="0">
                <a:solidFill>
                  <a:srgbClr val="FF0000"/>
                </a:solidFill>
              </a:rPr>
              <a:t>負圧破壊性能</a:t>
            </a:r>
            <a:r>
              <a:rPr lang="ja-JP" altLang="en-US" b="1" dirty="0" smtClean="0"/>
              <a:t>」、「</a:t>
            </a:r>
            <a:r>
              <a:rPr lang="ja-JP" altLang="en-US" b="1" dirty="0" smtClean="0">
                <a:solidFill>
                  <a:srgbClr val="FF0000"/>
                </a:solidFill>
              </a:rPr>
              <a:t>耐寒性能</a:t>
            </a:r>
            <a:r>
              <a:rPr lang="ja-JP" altLang="en-US" b="1" dirty="0" smtClean="0"/>
              <a:t>」、「</a:t>
            </a:r>
            <a:r>
              <a:rPr lang="ja-JP" altLang="en-US" b="1" dirty="0" smtClean="0">
                <a:solidFill>
                  <a:srgbClr val="FF0000"/>
                </a:solidFill>
              </a:rPr>
              <a:t>耐久性能</a:t>
            </a:r>
            <a:r>
              <a:rPr lang="ja-JP" altLang="en-US" b="1" dirty="0" smtClean="0"/>
              <a:t>」の７項目であり、給水管や給水用具が満たす</a:t>
            </a:r>
            <a:r>
              <a:rPr lang="ja-JP" altLang="en-US" b="1" dirty="0" err="1" smtClean="0"/>
              <a:t>べ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err="1" smtClean="0"/>
              <a:t>き</a:t>
            </a:r>
            <a:r>
              <a:rPr lang="ja-JP" altLang="en-US" b="1" dirty="0" smtClean="0"/>
              <a:t>必要最低限の性能である。個々の使用材料は必要な項目の性能基準を満たせばよい。</a:t>
            </a:r>
            <a:endParaRPr lang="en-US" altLang="ja-JP" sz="1200" b="1" dirty="0" smtClean="0"/>
          </a:p>
          <a:p>
            <a:r>
              <a:rPr lang="ja-JP" altLang="en-US" b="1" dirty="0" smtClean="0"/>
              <a:t>〇耐圧性能の概要⇒１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７５ＭＰａ（メガパスカル）の静水圧を１分間加えたとき、水漏れ、変形、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破損その他の異常を生じない</a:t>
            </a:r>
            <a:r>
              <a:rPr lang="ja-JP" altLang="en-US" b="1" dirty="0"/>
              <a:t>こと</a:t>
            </a:r>
            <a:r>
              <a:rPr lang="ja-JP" altLang="en-US" b="1" dirty="0" smtClean="0"/>
              <a:t>。</a:t>
            </a:r>
            <a:r>
              <a:rPr lang="en-US" altLang="ja-JP" b="1" dirty="0" smtClean="0"/>
              <a:t>※</a:t>
            </a:r>
            <a:r>
              <a:rPr lang="ja-JP" altLang="en-US" b="1" dirty="0" smtClean="0"/>
              <a:t>１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７５ＭＰａは大気圧の１７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５倍に相当するが、水撃作用　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により高い圧力が発生することを考慮して設定されている。</a:t>
            </a:r>
            <a:endParaRPr lang="en-US" altLang="ja-JP" b="1" dirty="0"/>
          </a:p>
          <a:p>
            <a:r>
              <a:rPr lang="ja-JP" altLang="en-US" b="1" dirty="0" smtClean="0"/>
              <a:t>〇浸出性能の概要⇒人工的に調整した水を浸出液として用い、給水管や給水用具から重金属や化学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物資などが溶け出さないことを試験している。末端給水用具に適用される浸出性能基準は、水道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水に適用される水質基準より１０倍厳しい数値となっている。基準値の例は次の表のとおり。</a:t>
            </a:r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89233"/>
              </p:ext>
            </p:extLst>
          </p:nvPr>
        </p:nvGraphicFramePr>
        <p:xfrm>
          <a:off x="1751148" y="3834658"/>
          <a:ext cx="9001036" cy="25216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9789">
                  <a:extLst>
                    <a:ext uri="{9D8B030D-6E8A-4147-A177-3AD203B41FA5}">
                      <a16:colId xmlns:a16="http://schemas.microsoft.com/office/drawing/2014/main" val="1983830847"/>
                    </a:ext>
                  </a:extLst>
                </a:gridCol>
                <a:gridCol w="2299062">
                  <a:extLst>
                    <a:ext uri="{9D8B030D-6E8A-4147-A177-3AD203B41FA5}">
                      <a16:colId xmlns:a16="http://schemas.microsoft.com/office/drawing/2014/main" val="619095613"/>
                    </a:ext>
                  </a:extLst>
                </a:gridCol>
                <a:gridCol w="2151926">
                  <a:extLst>
                    <a:ext uri="{9D8B030D-6E8A-4147-A177-3AD203B41FA5}">
                      <a16:colId xmlns:a16="http://schemas.microsoft.com/office/drawing/2014/main" val="3907413621"/>
                    </a:ext>
                  </a:extLst>
                </a:gridCol>
                <a:gridCol w="2250259">
                  <a:extLst>
                    <a:ext uri="{9D8B030D-6E8A-4147-A177-3AD203B41FA5}">
                      <a16:colId xmlns:a16="http://schemas.microsoft.com/office/drawing/2014/main" val="3612614176"/>
                    </a:ext>
                  </a:extLst>
                </a:gridCol>
              </a:tblGrid>
              <a:tr h="7463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事　　項</a:t>
                      </a:r>
                      <a:endParaRPr kumimoji="1" lang="en-US" altLang="ja-JP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末端給水用具の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浸出性能基準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その他給水用具の</a:t>
                      </a:r>
                      <a:endParaRPr kumimoji="1" lang="en-US" altLang="ja-JP" dirty="0" smtClean="0"/>
                    </a:p>
                    <a:p>
                      <a:pPr algn="ctr"/>
                      <a:r>
                        <a:rPr kumimoji="1" lang="ja-JP" altLang="en-US" dirty="0" smtClean="0"/>
                        <a:t>浸出性能基準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水道水の水質基準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171682"/>
                  </a:ext>
                </a:extLst>
              </a:tr>
              <a:tr h="74631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カドミウム及びその化合物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０００３ｍｇ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００３ｍｇ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００３ｍｇ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105228"/>
                  </a:ext>
                </a:extLst>
              </a:tr>
              <a:tr h="487541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水銀及びその化合物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</a:t>
                      </a:r>
                      <a:r>
                        <a:rPr kumimoji="1" lang="en-US" altLang="ja-JP" dirty="0" smtClean="0"/>
                        <a:t>0</a:t>
                      </a:r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5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.0</a:t>
                      </a:r>
                      <a:r>
                        <a:rPr kumimoji="1" lang="ja-JP" altLang="en-US" dirty="0" smtClean="0"/>
                        <a:t>００</a:t>
                      </a:r>
                      <a:r>
                        <a:rPr kumimoji="1" lang="en-US" altLang="ja-JP" dirty="0" smtClean="0"/>
                        <a:t>5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</a:t>
                      </a:r>
                      <a:r>
                        <a:rPr kumimoji="1" lang="en-US" altLang="ja-JP" dirty="0" smtClean="0"/>
                        <a:t>05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714657"/>
                  </a:ext>
                </a:extLst>
              </a:tr>
              <a:tr h="541528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六価クロム化合物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００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.</a:t>
                      </a:r>
                      <a:r>
                        <a:rPr kumimoji="1" lang="ja-JP" altLang="en-US" dirty="0" smtClean="0"/>
                        <a:t>０</a:t>
                      </a:r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ｍｇ</a:t>
                      </a:r>
                      <a:r>
                        <a:rPr kumimoji="1" lang="en-US" altLang="ja-JP" dirty="0" smtClean="0"/>
                        <a:t>/ℓ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538862"/>
                  </a:ext>
                </a:extLst>
              </a:tr>
            </a:tbl>
          </a:graphicData>
        </a:graphic>
      </p:graphicFrame>
      <p:pic>
        <p:nvPicPr>
          <p:cNvPr id="3" name="構造及び性能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5839" y="567954"/>
            <a:ext cx="104655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〇水撃限界性能は、給水栓などの急な閉止により生じる大きな圧力上昇（水撃作用）</a:t>
            </a:r>
            <a:r>
              <a:rPr lang="ja-JP" altLang="en-US" b="1" dirty="0"/>
              <a:t>で</a:t>
            </a:r>
            <a:r>
              <a:rPr lang="ja-JP" altLang="en-US" b="1" dirty="0" smtClean="0"/>
              <a:t>給水装置が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壊れることを防ぐためのもの。水撃作用による圧力</a:t>
            </a:r>
            <a:r>
              <a:rPr lang="ja-JP" altLang="en-US" b="1" dirty="0"/>
              <a:t>上昇を１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５ＭＰａ以下としている。シングル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レバー式給水栓やボールタップ、洗浄弁などで水撃作用が発生しやすい。</a:t>
            </a:r>
            <a:endParaRPr lang="en-US" altLang="ja-JP" b="1" dirty="0"/>
          </a:p>
          <a:p>
            <a:r>
              <a:rPr lang="ja-JP" altLang="en-US" b="1" dirty="0" smtClean="0"/>
              <a:t>〇逆流防止性能の概要⇒逆止弁などは３ｋＰａ及び１</a:t>
            </a:r>
            <a:r>
              <a:rPr lang="en-US" altLang="ja-JP" b="1" dirty="0" smtClean="0"/>
              <a:t>.</a:t>
            </a:r>
            <a:r>
              <a:rPr lang="ja-JP" altLang="en-US" b="1" dirty="0" smtClean="0"/>
              <a:t>５ＭＰａの静水圧を１分間加えたとき、水漏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err="1" smtClean="0"/>
              <a:t>れ</a:t>
            </a:r>
            <a:r>
              <a:rPr lang="ja-JP" altLang="en-US" b="1" dirty="0" smtClean="0"/>
              <a:t>などの異常を生じないこと。</a:t>
            </a:r>
            <a:r>
              <a:rPr lang="en-US" altLang="ja-JP" b="1" dirty="0" smtClean="0"/>
              <a:t>※</a:t>
            </a:r>
            <a:r>
              <a:rPr lang="ja-JP" altLang="en-US" b="1" dirty="0" smtClean="0"/>
              <a:t>３ｋＰａは極めて低い水圧を想定している。</a:t>
            </a:r>
            <a:endParaRPr lang="en-US" altLang="ja-JP" b="1" dirty="0" smtClean="0"/>
          </a:p>
          <a:p>
            <a:r>
              <a:rPr lang="ja-JP" altLang="en-US" b="1" dirty="0" smtClean="0"/>
              <a:t>〇負圧破壊性能は、バキュームブレーカなどの上流側の水圧が大気圧以下となった場合に、下流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側の大便器などから汚水の逆流を防ぐためのもの。例えばバキュームブレーカを大便器の越流面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から１５０ｍｍの高さに設置した場合、汚水の上昇は７５ｍｍ以下としている。</a:t>
            </a:r>
            <a:endParaRPr lang="en-US" altLang="ja-JP" b="1" dirty="0" smtClean="0"/>
          </a:p>
          <a:p>
            <a:r>
              <a:rPr lang="ja-JP" altLang="en-US" b="1" dirty="0" smtClean="0"/>
              <a:t>〇耐寒性能は、屋外で使用される給水用具内の水が凍結し、給水用具が破壊されることを防ぐため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のもの。弁類では１０万回の開閉操作とー２０℃の低温で１時間保持した後に、耐圧・水撃限界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・逆流防止・負圧破壊性能を有していなければならない。</a:t>
            </a:r>
            <a:endParaRPr lang="en-US" altLang="ja-JP" b="1" dirty="0"/>
          </a:p>
          <a:p>
            <a:r>
              <a:rPr lang="ja-JP" altLang="en-US" b="1" dirty="0" smtClean="0"/>
              <a:t>〇耐久性能の概要⇒自動的に動作する弁類で１０万回の開閉操作の後</a:t>
            </a:r>
            <a:r>
              <a:rPr lang="ja-JP" altLang="en-US" b="1" dirty="0"/>
              <a:t>に、耐圧・水撃</a:t>
            </a:r>
            <a:r>
              <a:rPr lang="ja-JP" altLang="en-US" b="1" dirty="0" smtClean="0"/>
              <a:t>限界・</a:t>
            </a:r>
            <a:r>
              <a:rPr lang="ja-JP" altLang="en-US" b="1" dirty="0"/>
              <a:t>逆流</a:t>
            </a:r>
            <a:r>
              <a:rPr lang="ja-JP" altLang="en-US" b="1" dirty="0" smtClean="0"/>
              <a:t>防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止</a:t>
            </a:r>
            <a:r>
              <a:rPr lang="ja-JP" altLang="en-US" b="1" dirty="0"/>
              <a:t>・負圧破壊性能を有していなければならない</a:t>
            </a:r>
            <a:r>
              <a:rPr lang="ja-JP" altLang="en-US" b="1" dirty="0" smtClean="0"/>
              <a:t>。</a:t>
            </a:r>
            <a:endParaRPr lang="en-US" altLang="ja-JP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5839" y="4261273"/>
            <a:ext cx="5590904" cy="2031325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練習問題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１</a:t>
            </a:r>
            <a:r>
              <a:rPr lang="ja-JP" altLang="en-US" dirty="0"/>
              <a:t>　次の給水用具のうち浸出性能基準を</a:t>
            </a:r>
            <a:r>
              <a:rPr lang="ja-JP" altLang="en-US" dirty="0" smtClean="0"/>
              <a:t>満</a:t>
            </a:r>
            <a:r>
              <a:rPr lang="ja-JP" altLang="en-US" dirty="0" err="1" smtClean="0"/>
              <a:t>たさなけ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err="1" smtClean="0"/>
              <a:t>れば</a:t>
            </a:r>
            <a:r>
              <a:rPr lang="ja-JP" altLang="en-US" dirty="0"/>
              <a:t>ならないなものはどれか。</a:t>
            </a:r>
          </a:p>
          <a:p>
            <a:r>
              <a:rPr lang="ja-JP" altLang="en-US" dirty="0"/>
              <a:t>　　①食器洗浄機　</a:t>
            </a:r>
            <a:r>
              <a:rPr lang="ja-JP" altLang="en-US" dirty="0" smtClean="0"/>
              <a:t>②洗面所用</a:t>
            </a:r>
            <a:r>
              <a:rPr lang="ja-JP" altLang="en-US" dirty="0"/>
              <a:t>給水栓　</a:t>
            </a:r>
          </a:p>
          <a:p>
            <a:r>
              <a:rPr lang="ja-JP" altLang="en-US" dirty="0"/>
              <a:t>２</a:t>
            </a:r>
            <a:r>
              <a:rPr lang="ja-JP" altLang="en-US" dirty="0" smtClean="0"/>
              <a:t>　次の給水用具のうち水撃作用を発生させやすい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ものはどれか。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①先止め式ガス湯沸器　②元止め式ガス湯沸器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9899" y="3909157"/>
            <a:ext cx="4428309" cy="2492990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lang="ja-JP" altLang="en-US" sz="1400" dirty="0"/>
              <a:t>答</a:t>
            </a:r>
            <a:r>
              <a:rPr lang="ja-JP" altLang="en-US" sz="1400" dirty="0" smtClean="0"/>
              <a:t>え</a:t>
            </a:r>
            <a:r>
              <a:rPr lang="en-US" altLang="ja-JP" sz="1400" dirty="0" smtClean="0"/>
              <a:t>】</a:t>
            </a:r>
            <a:r>
              <a:rPr lang="ja-JP" altLang="en-US" sz="1400" dirty="0" smtClean="0"/>
              <a:t>　</a:t>
            </a:r>
            <a:endParaRPr lang="en-US" altLang="ja-JP" sz="1400" dirty="0" smtClean="0"/>
          </a:p>
          <a:p>
            <a:r>
              <a:rPr lang="ja-JP" altLang="en-US" sz="1400" dirty="0" smtClean="0"/>
              <a:t>１　②洗面所用給水栓</a:t>
            </a:r>
            <a:endParaRPr lang="en-US" altLang="ja-JP" sz="1400" dirty="0" smtClean="0"/>
          </a:p>
          <a:p>
            <a:r>
              <a:rPr lang="ja-JP" altLang="en-US" sz="1400" dirty="0" smtClean="0"/>
              <a:t>２</a:t>
            </a:r>
            <a:r>
              <a:rPr lang="ja-JP" altLang="en-US" sz="1400" dirty="0"/>
              <a:t>　②元止め式ガス</a:t>
            </a:r>
            <a:r>
              <a:rPr lang="ja-JP" altLang="en-US" sz="1400" dirty="0" smtClean="0"/>
              <a:t>湯沸器（右）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　　　　　　左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　　　　　　　　　左：先止め式ガス湯沸器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35" y="4257705"/>
            <a:ext cx="1170884" cy="153607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8" y="4727757"/>
            <a:ext cx="1103852" cy="1564841"/>
          </a:xfrm>
          <a:prstGeom prst="rect">
            <a:avLst/>
          </a:prstGeom>
        </p:spPr>
      </p:pic>
      <p:pic>
        <p:nvPicPr>
          <p:cNvPr id="3" name="構造及び性能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0" y="467230"/>
            <a:ext cx="609600" cy="609600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0397" y="5793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 rtlCol="0">
        <a:spAutoFit/>
      </a:bodyPr>
      <a:lstStyle>
        <a:defPPr>
          <a:defRPr kumimoji="1" sz="1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224</Words>
  <Application>Microsoft Office PowerPoint</Application>
  <PresentationFormat>ワイド画面</PresentationFormat>
  <Paragraphs>99</Paragraphs>
  <Slides>4</Slides>
  <Notes>0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木津川市役所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研修資料</dc:title>
  <dc:creator>Windows ユーザー</dc:creator>
  <cp:lastModifiedBy>Windows ユーザー</cp:lastModifiedBy>
  <cp:revision>280</cp:revision>
  <cp:lastPrinted>2021-04-05T07:35:21Z</cp:lastPrinted>
  <dcterms:created xsi:type="dcterms:W3CDTF">2021-03-04T05:54:15Z</dcterms:created>
  <dcterms:modified xsi:type="dcterms:W3CDTF">2021-05-24T05:26:26Z</dcterms:modified>
</cp:coreProperties>
</file>