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60" r:id="rId4"/>
    <p:sldId id="264" r:id="rId5"/>
    <p:sldId id="266" r:id="rId6"/>
    <p:sldId id="262" r:id="rId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11A147A-24D7-4B8C-821E-DEFCFF83E298}" type="datetimeFigureOut">
              <a:rPr kumimoji="1" lang="ja-JP" altLang="en-US" smtClean="0"/>
              <a:t>2021/5/24</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0405436-EB54-48B0-AEA5-7FB40C47DF89}" type="slidenum">
              <a:rPr kumimoji="1" lang="ja-JP" altLang="en-US" smtClean="0"/>
              <a:t>‹#›</a:t>
            </a:fld>
            <a:endParaRPr kumimoji="1" lang="ja-JP" altLang="en-US"/>
          </a:p>
        </p:txBody>
      </p:sp>
    </p:spTree>
    <p:extLst>
      <p:ext uri="{BB962C8B-B14F-4D97-AF65-F5344CB8AC3E}">
        <p14:creationId xmlns:p14="http://schemas.microsoft.com/office/powerpoint/2010/main" val="13161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E76F196-C3B2-4F42-81D2-0AECD08D5721}" type="datetimeFigureOut">
              <a:rPr kumimoji="1" lang="ja-JP" altLang="en-US" smtClean="0"/>
              <a:t>2021/5/24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1BD92C3-EC6C-4268-8EF5-A4BBEE83A55B}" type="slidenum">
              <a:rPr kumimoji="1" lang="ja-JP" altLang="en-US" smtClean="0"/>
              <a:t>‹#›</a:t>
            </a:fld>
            <a:endParaRPr kumimoji="1" lang="ja-JP" altLang="en-US"/>
          </a:p>
        </p:txBody>
      </p:sp>
    </p:spTree>
    <p:extLst>
      <p:ext uri="{BB962C8B-B14F-4D97-AF65-F5344CB8AC3E}">
        <p14:creationId xmlns:p14="http://schemas.microsoft.com/office/powerpoint/2010/main" val="1869195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F92D77-7166-421F-91B3-7AF405A84BF8}" type="datetime1">
              <a:rPr kumimoji="1" lang="ja-JP" altLang="en-US" smtClean="0"/>
              <a:t>2021/5/24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6199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60E298-B0C4-45D2-A165-5A3ECD82CF88}" type="datetime1">
              <a:rPr kumimoji="1" lang="ja-JP" altLang="en-US" smtClean="0"/>
              <a:t>2021/5/24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50590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47D19-5E05-4547-84A5-4746CA7D212F}" type="datetime1">
              <a:rPr kumimoji="1" lang="ja-JP" altLang="en-US" smtClean="0"/>
              <a:t>2021/5/24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375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61EB4A-F75C-45CC-BEBB-C8EDB14F0900}" type="datetime1">
              <a:rPr kumimoji="1" lang="ja-JP" altLang="en-US" smtClean="0"/>
              <a:t>2021/5/24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46245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1B87A3-9C61-43A9-A0B7-3FF6927353B6}" type="datetime1">
              <a:rPr kumimoji="1" lang="ja-JP" altLang="en-US" smtClean="0"/>
              <a:t>2021/5/24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4206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1B44A62-05B6-4788-B83E-9A26A090CD13}" type="datetime1">
              <a:rPr kumimoji="1" lang="ja-JP" altLang="en-US" smtClean="0"/>
              <a:t>2021/5/24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97336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CB7730-17C5-4960-85AA-D2227F55D2F8}" type="datetime1">
              <a:rPr kumimoji="1" lang="ja-JP" altLang="en-US" smtClean="0"/>
              <a:t>2021/5/24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325828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01F3E6-4A93-457E-91D3-126EA1B9284E}" type="datetime1">
              <a:rPr kumimoji="1" lang="ja-JP" altLang="en-US" smtClean="0"/>
              <a:t>2021/5/24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8223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8E4C4CE-ED09-4F2F-8ADA-709AC6DC7A3D}" type="datetime1">
              <a:rPr kumimoji="1" lang="ja-JP" altLang="en-US" smtClean="0"/>
              <a:t>2021/5/24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170515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557E57D-AD91-4EFB-B733-94247328D06A}" type="datetime1">
              <a:rPr kumimoji="1" lang="ja-JP" altLang="en-US" smtClean="0"/>
              <a:t>2021/5/24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51706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74BC06-9C4E-4493-9D21-783A632AB324}" type="datetime1">
              <a:rPr kumimoji="1" lang="ja-JP" altLang="en-US" smtClean="0"/>
              <a:t>2021/5/24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277699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4E9-AF80-4999-8BF8-EAD5AE048085}" type="datetime1">
              <a:rPr kumimoji="1" lang="ja-JP" altLang="en-US" smtClean="0"/>
              <a:t>2021/5/24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E16B-3C34-4E79-B8E5-5E375435AED9}" type="slidenum">
              <a:rPr kumimoji="1" lang="ja-JP" altLang="en-US" smtClean="0"/>
              <a:t>‹#›</a:t>
            </a:fld>
            <a:endParaRPr kumimoji="1" lang="ja-JP" altLang="en-US"/>
          </a:p>
        </p:txBody>
      </p:sp>
    </p:spTree>
    <p:extLst>
      <p:ext uri="{BB962C8B-B14F-4D97-AF65-F5344CB8AC3E}">
        <p14:creationId xmlns:p14="http://schemas.microsoft.com/office/powerpoint/2010/main" val="69721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xml"/><Relationship Id="rId7" Type="http://schemas.openxmlformats.org/officeDocument/2006/relationships/image" Target="../media/image4.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microsoft.com/office/2007/relationships/media" Target="../media/media5.m4a"/><Relationship Id="rId7" Type="http://schemas.openxmlformats.org/officeDocument/2006/relationships/image" Target="../media/image6.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9.emf"/><Relationship Id="rId5" Type="http://schemas.openxmlformats.org/officeDocument/2006/relationships/slideLayout" Target="../slideLayouts/slideLayout7.xml"/><Relationship Id="rId4" Type="http://schemas.openxmlformats.org/officeDocument/2006/relationships/audio" Target="../media/media5.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6.mp3"/><Relationship Id="rId1" Type="http://schemas.openxmlformats.org/officeDocument/2006/relationships/audio" Target="NULL"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media" Target="../media/media8.m4a"/><Relationship Id="rId7" Type="http://schemas.openxmlformats.org/officeDocument/2006/relationships/image" Target="../media/image6.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0.jpg"/><Relationship Id="rId5" Type="http://schemas.openxmlformats.org/officeDocument/2006/relationships/slideLayout" Target="../slideLayouts/slideLayout7.xml"/><Relationship Id="rId4" Type="http://schemas.openxmlformats.org/officeDocument/2006/relationships/audio" Target="../media/media8.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24109" y="2942168"/>
            <a:ext cx="9144000" cy="1207302"/>
          </a:xfrm>
        </p:spPr>
        <p:txBody>
          <a:bodyPr>
            <a:normAutofit/>
          </a:bodyPr>
          <a:lstStyle/>
          <a:p>
            <a:pPr algn="l"/>
            <a:r>
              <a:rPr lang="ja-JP" altLang="en-US" dirty="0" smtClean="0"/>
              <a:t>　この研修資料は、指定給水装置工事事業者の皆様が、人材育成を目的とした社内研修でご利用いただけるよう、京都府</a:t>
            </a:r>
            <a:r>
              <a:rPr lang="ja-JP" altLang="en-US" dirty="0"/>
              <a:t>相楽郡内の</a:t>
            </a:r>
            <a:r>
              <a:rPr lang="ja-JP" altLang="en-US" dirty="0" smtClean="0"/>
              <a:t>市町村で共同作成</a:t>
            </a:r>
            <a:r>
              <a:rPr lang="ja-JP" altLang="en-US" dirty="0"/>
              <a:t>したものです</a:t>
            </a:r>
            <a:r>
              <a:rPr lang="ja-JP" altLang="en-US" dirty="0" smtClean="0"/>
              <a:t>。</a:t>
            </a:r>
            <a:endParaRPr lang="en-US" altLang="ja-JP" dirty="0" smtClean="0"/>
          </a:p>
        </p:txBody>
      </p:sp>
      <p:pic>
        <p:nvPicPr>
          <p:cNvPr id="4" name="図 3"/>
          <p:cNvPicPr>
            <a:picLocks noChangeAspect="1"/>
          </p:cNvPicPr>
          <p:nvPr/>
        </p:nvPicPr>
        <p:blipFill>
          <a:blip r:embed="rId4"/>
          <a:stretch>
            <a:fillRect/>
          </a:stretch>
        </p:blipFill>
        <p:spPr>
          <a:xfrm>
            <a:off x="2920352" y="4475248"/>
            <a:ext cx="2248340" cy="633281"/>
          </a:xfrm>
          <a:prstGeom prst="rect">
            <a:avLst/>
          </a:prstGeom>
        </p:spPr>
      </p:pic>
      <p:sp>
        <p:nvSpPr>
          <p:cNvPr id="7" name="テキスト ボックス 6"/>
          <p:cNvSpPr txBox="1"/>
          <p:nvPr/>
        </p:nvSpPr>
        <p:spPr>
          <a:xfrm>
            <a:off x="1944297" y="559985"/>
            <a:ext cx="8303623" cy="2123658"/>
          </a:xfrm>
          <a:prstGeom prst="rect">
            <a:avLst/>
          </a:prstGeom>
          <a:noFill/>
        </p:spPr>
        <p:txBody>
          <a:bodyPr wrap="square" rtlCol="0">
            <a:spAutoFit/>
          </a:bodyPr>
          <a:lstStyle/>
          <a:p>
            <a:pPr algn="ctr"/>
            <a:r>
              <a:rPr kumimoji="1" lang="ja-JP" altLang="en-US" sz="4400" b="1" dirty="0" smtClean="0">
                <a:solidFill>
                  <a:srgbClr val="0070C0"/>
                </a:solidFill>
                <a:effectLst>
                  <a:outerShdw blurRad="38100" dist="38100" dir="2700000" algn="tl">
                    <a:srgbClr val="000000">
                      <a:alpha val="43137"/>
                    </a:srgbClr>
                  </a:outerShdw>
                </a:effectLst>
              </a:rPr>
              <a:t>京都府相楽郡</a:t>
            </a:r>
            <a:endParaRPr kumimoji="1" lang="en-US" altLang="ja-JP" sz="4400" b="1" dirty="0" smtClean="0">
              <a:solidFill>
                <a:srgbClr val="0070C0"/>
              </a:solidFill>
              <a:effectLst>
                <a:outerShdw blurRad="38100" dist="38100" dir="2700000" algn="tl">
                  <a:srgbClr val="000000">
                    <a:alpha val="43137"/>
                  </a:srgbClr>
                </a:outerShdw>
              </a:effectLst>
            </a:endParaRPr>
          </a:p>
          <a:p>
            <a:pPr algn="ctr"/>
            <a:r>
              <a:rPr kumimoji="1" lang="ja-JP" altLang="en-US" sz="4400" b="1" dirty="0" smtClean="0">
                <a:solidFill>
                  <a:srgbClr val="0070C0"/>
                </a:solidFill>
                <a:effectLst>
                  <a:outerShdw blurRad="38100" dist="38100" dir="2700000" algn="tl">
                    <a:srgbClr val="000000">
                      <a:alpha val="43137"/>
                    </a:srgbClr>
                  </a:outerShdw>
                </a:effectLst>
              </a:rPr>
              <a:t>指定給水装置工事事業者</a:t>
            </a:r>
            <a:endParaRPr kumimoji="1" lang="en-US" altLang="ja-JP" sz="4400" b="1" dirty="0" smtClean="0">
              <a:solidFill>
                <a:srgbClr val="0070C0"/>
              </a:solidFill>
              <a:effectLst>
                <a:outerShdw blurRad="38100" dist="38100" dir="2700000" algn="tl">
                  <a:srgbClr val="000000">
                    <a:alpha val="43137"/>
                  </a:srgbClr>
                </a:outerShdw>
              </a:effectLst>
            </a:endParaRPr>
          </a:p>
          <a:p>
            <a:pPr algn="ctr"/>
            <a:r>
              <a:rPr kumimoji="1" lang="ja-JP" altLang="en-US" sz="4400" b="1" dirty="0" smtClean="0">
                <a:solidFill>
                  <a:srgbClr val="0070C0"/>
                </a:solidFill>
                <a:effectLst>
                  <a:outerShdw blurRad="38100" dist="38100" dir="2700000" algn="tl">
                    <a:srgbClr val="000000">
                      <a:alpha val="43137"/>
                    </a:srgbClr>
                  </a:outerShdw>
                </a:effectLst>
              </a:rPr>
              <a:t>研修会　給水装置入門</a:t>
            </a:r>
            <a:endParaRPr kumimoji="1" lang="ja-JP" altLang="en-US" sz="2800" b="1" dirty="0">
              <a:solidFill>
                <a:srgbClr val="0070C0"/>
              </a:solidFill>
              <a:effectLst>
                <a:outerShdw blurRad="38100" dist="38100" dir="2700000" algn="tl">
                  <a:srgbClr val="000000">
                    <a:alpha val="43137"/>
                  </a:srgbClr>
                </a:outerShdw>
              </a:effectLst>
            </a:endParaRPr>
          </a:p>
        </p:txBody>
      </p:sp>
      <p:pic>
        <p:nvPicPr>
          <p:cNvPr id="8" name="図 7"/>
          <p:cNvPicPr>
            <a:picLocks noChangeAspect="1"/>
          </p:cNvPicPr>
          <p:nvPr/>
        </p:nvPicPr>
        <p:blipFill>
          <a:blip r:embed="rId5"/>
          <a:stretch>
            <a:fillRect/>
          </a:stretch>
        </p:blipFill>
        <p:spPr>
          <a:xfrm>
            <a:off x="356732" y="4447138"/>
            <a:ext cx="2639928" cy="783504"/>
          </a:xfrm>
          <a:prstGeom prst="rect">
            <a:avLst/>
          </a:prstGeom>
        </p:spPr>
      </p:pic>
      <p:pic>
        <p:nvPicPr>
          <p:cNvPr id="9" name="図 8"/>
          <p:cNvPicPr>
            <a:picLocks noChangeAspect="1"/>
          </p:cNvPicPr>
          <p:nvPr/>
        </p:nvPicPr>
        <p:blipFill>
          <a:blip r:embed="rId6"/>
          <a:stretch>
            <a:fillRect/>
          </a:stretch>
        </p:blipFill>
        <p:spPr>
          <a:xfrm>
            <a:off x="5250973" y="4449834"/>
            <a:ext cx="1921968" cy="741844"/>
          </a:xfrm>
          <a:prstGeom prst="rect">
            <a:avLst/>
          </a:prstGeom>
        </p:spPr>
      </p:pic>
      <p:pic>
        <p:nvPicPr>
          <p:cNvPr id="10" name="図 9"/>
          <p:cNvPicPr>
            <a:picLocks noChangeAspect="1"/>
          </p:cNvPicPr>
          <p:nvPr/>
        </p:nvPicPr>
        <p:blipFill>
          <a:blip r:embed="rId7"/>
          <a:stretch>
            <a:fillRect/>
          </a:stretch>
        </p:blipFill>
        <p:spPr>
          <a:xfrm>
            <a:off x="7255222" y="4400706"/>
            <a:ext cx="2153535" cy="780698"/>
          </a:xfrm>
          <a:prstGeom prst="rect">
            <a:avLst/>
          </a:prstGeom>
        </p:spPr>
      </p:pic>
      <p:pic>
        <p:nvPicPr>
          <p:cNvPr id="11" name="図 10"/>
          <p:cNvPicPr>
            <a:picLocks noChangeAspect="1"/>
          </p:cNvPicPr>
          <p:nvPr/>
        </p:nvPicPr>
        <p:blipFill>
          <a:blip r:embed="rId8"/>
          <a:stretch>
            <a:fillRect/>
          </a:stretch>
        </p:blipFill>
        <p:spPr>
          <a:xfrm>
            <a:off x="9326476" y="4447138"/>
            <a:ext cx="2283219" cy="722964"/>
          </a:xfrm>
          <a:prstGeom prst="rect">
            <a:avLst/>
          </a:prstGeom>
        </p:spPr>
      </p:pic>
      <p:sp>
        <p:nvSpPr>
          <p:cNvPr id="12" name="テキスト ボックス 11"/>
          <p:cNvSpPr txBox="1"/>
          <p:nvPr/>
        </p:nvSpPr>
        <p:spPr>
          <a:xfrm>
            <a:off x="4313028" y="5711614"/>
            <a:ext cx="3566160" cy="461665"/>
          </a:xfrm>
          <a:prstGeom prst="rect">
            <a:avLst/>
          </a:prstGeom>
          <a:noFill/>
        </p:spPr>
        <p:txBody>
          <a:bodyPr wrap="square" rtlCol="0">
            <a:spAutoFit/>
          </a:bodyPr>
          <a:lstStyle/>
          <a:p>
            <a:pPr algn="ctr"/>
            <a:r>
              <a:rPr kumimoji="1" lang="ja-JP" altLang="en-US" sz="2400" dirty="0" smtClean="0"/>
              <a:t>（令和３年７月）</a:t>
            </a:r>
            <a:endParaRPr kumimoji="1" lang="ja-JP" altLang="en-US" sz="2400" dirty="0"/>
          </a:p>
        </p:txBody>
      </p:sp>
      <p:sp>
        <p:nvSpPr>
          <p:cNvPr id="13" name="スライド番号プレースホルダー 12"/>
          <p:cNvSpPr>
            <a:spLocks noGrp="1"/>
          </p:cNvSpPr>
          <p:nvPr>
            <p:ph type="sldNum" sz="quarter" idx="12"/>
          </p:nvPr>
        </p:nvSpPr>
        <p:spPr/>
        <p:txBody>
          <a:bodyPr/>
          <a:lstStyle/>
          <a:p>
            <a:r>
              <a:rPr lang="en-US" altLang="ja-JP" dirty="0"/>
              <a:t>1</a:t>
            </a:r>
            <a:endParaRPr kumimoji="1" lang="ja-JP" altLang="en-US" dirty="0"/>
          </a:p>
        </p:txBody>
      </p:sp>
      <p:pic>
        <p:nvPicPr>
          <p:cNvPr id="2" name="始まり挨拶">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45389" y="559985"/>
            <a:ext cx="609600" cy="609600"/>
          </a:xfrm>
          <a:prstGeom prst="rect">
            <a:avLst/>
          </a:prstGeom>
        </p:spPr>
      </p:pic>
    </p:spTree>
    <p:extLst>
      <p:ext uri="{BB962C8B-B14F-4D97-AF65-F5344CB8AC3E}">
        <p14:creationId xmlns:p14="http://schemas.microsoft.com/office/powerpoint/2010/main" val="2864397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47257" y="556351"/>
            <a:ext cx="7119257" cy="5799999"/>
          </a:xfrm>
        </p:spPr>
        <p:txBody>
          <a:bodyPr>
            <a:normAutofit/>
          </a:bodyPr>
          <a:lstStyle/>
          <a:p>
            <a:pPr marL="0" indent="0" algn="ctr">
              <a:buNone/>
            </a:pPr>
            <a:r>
              <a:rPr lang="ja-JP" altLang="en-US" sz="3600" b="1" dirty="0" smtClean="0">
                <a:solidFill>
                  <a:srgbClr val="0070C0"/>
                </a:solidFill>
                <a:effectLst>
                  <a:outerShdw blurRad="38100" dist="38100" dir="2700000" algn="tl">
                    <a:srgbClr val="000000">
                      <a:alpha val="43137"/>
                    </a:srgbClr>
                  </a:outerShdw>
                </a:effectLst>
              </a:rPr>
              <a:t>目　　次</a:t>
            </a:r>
            <a:endParaRPr lang="en-US" altLang="ja-JP" sz="3600" b="1" dirty="0">
              <a:solidFill>
                <a:srgbClr val="0070C0"/>
              </a:solidFill>
              <a:effectLst>
                <a:outerShdw blurRad="38100" dist="38100" dir="2700000" algn="tl">
                  <a:srgbClr val="000000">
                    <a:alpha val="43137"/>
                  </a:srgbClr>
                </a:outerShdw>
              </a:effectLst>
            </a:endParaRPr>
          </a:p>
          <a:p>
            <a:pPr marL="0" indent="0">
              <a:buNone/>
            </a:pPr>
            <a:endParaRPr lang="en-US" altLang="ja-JP" sz="800" b="1" dirty="0" smtClean="0">
              <a:solidFill>
                <a:srgbClr val="0070C0"/>
              </a:solidFill>
              <a:effectLst>
                <a:outerShdw blurRad="38100" dist="38100" dir="2700000" algn="tl">
                  <a:srgbClr val="000000">
                    <a:alpha val="43137"/>
                  </a:srgbClr>
                </a:outerShdw>
              </a:effectLst>
            </a:endParaRPr>
          </a:p>
          <a:p>
            <a:pPr marL="0" indent="0">
              <a:buNone/>
            </a:pPr>
            <a:r>
              <a:rPr lang="ja-JP" altLang="en-US" sz="2600" b="1" dirty="0"/>
              <a:t>１</a:t>
            </a:r>
            <a:r>
              <a:rPr lang="ja-JP" altLang="en-US" sz="2600" b="1" dirty="0" smtClean="0"/>
              <a:t>　　公衆衛生概論</a:t>
            </a:r>
            <a:endParaRPr lang="en-US" altLang="ja-JP" sz="2600" b="1" dirty="0" smtClean="0"/>
          </a:p>
          <a:p>
            <a:pPr marL="0" indent="0">
              <a:buNone/>
            </a:pPr>
            <a:r>
              <a:rPr lang="ja-JP" altLang="en-US" sz="2600" b="1" dirty="0"/>
              <a:t>２</a:t>
            </a:r>
            <a:r>
              <a:rPr kumimoji="1" lang="ja-JP" altLang="en-US" sz="2600" b="1" dirty="0" smtClean="0"/>
              <a:t>　　水道行政</a:t>
            </a:r>
            <a:endParaRPr kumimoji="1" lang="en-US" altLang="ja-JP" sz="2600" b="1" dirty="0" smtClean="0"/>
          </a:p>
          <a:p>
            <a:pPr marL="0" indent="0">
              <a:buNone/>
            </a:pPr>
            <a:r>
              <a:rPr lang="ja-JP" altLang="en-US" sz="2600" b="1" dirty="0"/>
              <a:t>３</a:t>
            </a:r>
            <a:r>
              <a:rPr lang="ja-JP" altLang="en-US" sz="2600" b="1" dirty="0" smtClean="0"/>
              <a:t>　　給水装置工事法</a:t>
            </a:r>
            <a:endParaRPr lang="en-US" altLang="ja-JP" sz="2600" b="1" dirty="0" smtClean="0"/>
          </a:p>
          <a:p>
            <a:pPr marL="0" indent="0">
              <a:buNone/>
            </a:pPr>
            <a:r>
              <a:rPr lang="ja-JP" altLang="en-US" sz="2600" b="1" dirty="0"/>
              <a:t>４</a:t>
            </a:r>
            <a:r>
              <a:rPr kumimoji="1" lang="ja-JP" altLang="en-US" sz="2600" b="1" dirty="0" smtClean="0"/>
              <a:t>　　給水装置の構造及び性能</a:t>
            </a:r>
            <a:endParaRPr kumimoji="1" lang="en-US" altLang="ja-JP" sz="2600" b="1" dirty="0" smtClean="0"/>
          </a:p>
          <a:p>
            <a:pPr marL="0" indent="0">
              <a:buNone/>
            </a:pPr>
            <a:r>
              <a:rPr lang="ja-JP" altLang="en-US" sz="2600" b="1" dirty="0"/>
              <a:t>５</a:t>
            </a:r>
            <a:r>
              <a:rPr lang="ja-JP" altLang="en-US" sz="2600" b="1" dirty="0" smtClean="0"/>
              <a:t>　　給水装置計画論</a:t>
            </a:r>
            <a:endParaRPr lang="en-US" altLang="ja-JP" sz="2600" b="1" dirty="0" smtClean="0"/>
          </a:p>
          <a:p>
            <a:pPr marL="0" indent="0">
              <a:buNone/>
            </a:pPr>
            <a:r>
              <a:rPr lang="ja-JP" altLang="en-US" sz="2600" b="1" dirty="0"/>
              <a:t>６</a:t>
            </a:r>
            <a:r>
              <a:rPr kumimoji="1" lang="ja-JP" altLang="en-US" sz="2600" b="1" dirty="0" smtClean="0"/>
              <a:t>　　給水装置工事事務論</a:t>
            </a:r>
            <a:endParaRPr kumimoji="1" lang="en-US" altLang="ja-JP" sz="2600" b="1" dirty="0" smtClean="0"/>
          </a:p>
          <a:p>
            <a:pPr marL="0" indent="0">
              <a:buNone/>
            </a:pPr>
            <a:r>
              <a:rPr lang="ja-JP" altLang="en-US" sz="2600" b="1" dirty="0"/>
              <a:t>７</a:t>
            </a:r>
            <a:r>
              <a:rPr lang="ja-JP" altLang="en-US" sz="2600" b="1" dirty="0" smtClean="0"/>
              <a:t>　　給水装置の概要</a:t>
            </a:r>
            <a:endParaRPr lang="en-US" altLang="ja-JP" sz="2600" b="1" dirty="0" smtClean="0"/>
          </a:p>
          <a:p>
            <a:pPr marL="0" indent="0">
              <a:buNone/>
            </a:pPr>
            <a:r>
              <a:rPr lang="ja-JP" altLang="en-US" sz="2600" b="1" dirty="0" smtClean="0"/>
              <a:t>８　</a:t>
            </a:r>
            <a:r>
              <a:rPr kumimoji="1" lang="ja-JP" altLang="en-US" sz="2600" b="1" dirty="0" smtClean="0"/>
              <a:t>　給水装置施工管理法</a:t>
            </a:r>
            <a:endParaRPr kumimoji="1" lang="en-US" altLang="ja-JP" sz="2600" b="1" dirty="0" smtClean="0"/>
          </a:p>
          <a:p>
            <a:pPr marL="0" indent="0">
              <a:buNone/>
            </a:pPr>
            <a:r>
              <a:rPr lang="ja-JP" altLang="en-US" sz="2600" b="1" dirty="0" smtClean="0"/>
              <a:t>９</a:t>
            </a:r>
            <a:r>
              <a:rPr lang="ja-JP" altLang="en-US" sz="2600" b="1" dirty="0"/>
              <a:t>　　給水装置工事主任技術者試験の概要</a:t>
            </a:r>
            <a:endParaRPr lang="en-US" altLang="ja-JP" sz="2600" b="1" dirty="0"/>
          </a:p>
          <a:p>
            <a:pPr marL="0" indent="0">
              <a:buNone/>
            </a:pPr>
            <a:r>
              <a:rPr lang="ja-JP" altLang="en-US" sz="2600" b="1" dirty="0" smtClean="0"/>
              <a:t>１０</a:t>
            </a:r>
            <a:r>
              <a:rPr lang="ja-JP" altLang="en-US" sz="2600" b="1" dirty="0"/>
              <a:t>　</a:t>
            </a:r>
            <a:r>
              <a:rPr lang="ja-JP" altLang="en-US" sz="2600" b="1" dirty="0" smtClean="0"/>
              <a:t>資格試験のための学習方法</a:t>
            </a:r>
            <a:endParaRPr lang="en-US" altLang="ja-JP" sz="2600" b="1" dirty="0" smtClean="0"/>
          </a:p>
          <a:p>
            <a:pPr marL="0" indent="0">
              <a:buNone/>
            </a:pPr>
            <a:endParaRPr lang="en-US" altLang="ja-JP" sz="2600" b="1" dirty="0"/>
          </a:p>
          <a:p>
            <a:pPr marL="0" indent="0">
              <a:buNone/>
            </a:pPr>
            <a:endParaRPr kumimoji="1" lang="en-US" altLang="ja-JP" sz="2600" b="1" dirty="0" smtClean="0"/>
          </a:p>
        </p:txBody>
      </p:sp>
      <p:sp>
        <p:nvSpPr>
          <p:cNvPr id="5" name="スライド番号プレースホルダー 4"/>
          <p:cNvSpPr>
            <a:spLocks noGrp="1"/>
          </p:cNvSpPr>
          <p:nvPr>
            <p:ph type="sldNum" sz="quarter" idx="12"/>
          </p:nvPr>
        </p:nvSpPr>
        <p:spPr/>
        <p:txBody>
          <a:bodyPr/>
          <a:lstStyle/>
          <a:p>
            <a:r>
              <a:rPr lang="en-US" altLang="ja-JP" dirty="0"/>
              <a:t>2</a:t>
            </a:r>
            <a:endParaRPr kumimoji="1" lang="ja-JP" altLang="en-US" dirty="0"/>
          </a:p>
        </p:txBody>
      </p:sp>
      <p:pic>
        <p:nvPicPr>
          <p:cNvPr id="4" name="目次">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82400" y="556351"/>
            <a:ext cx="609600" cy="609600"/>
          </a:xfrm>
          <a:prstGeom prst="rect">
            <a:avLst/>
          </a:prstGeom>
        </p:spPr>
      </p:pic>
    </p:spTree>
    <p:extLst>
      <p:ext uri="{BB962C8B-B14F-4D97-AF65-F5344CB8AC3E}">
        <p14:creationId xmlns:p14="http://schemas.microsoft.com/office/powerpoint/2010/main" val="4109010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3</a:t>
            </a:r>
            <a:endParaRPr kumimoji="1" lang="ja-JP" altLang="en-US" dirty="0"/>
          </a:p>
        </p:txBody>
      </p:sp>
      <p:sp>
        <p:nvSpPr>
          <p:cNvPr id="7" name="テキスト ボックス 6"/>
          <p:cNvSpPr txBox="1"/>
          <p:nvPr/>
        </p:nvSpPr>
        <p:spPr>
          <a:xfrm>
            <a:off x="548640" y="561703"/>
            <a:ext cx="10620103" cy="646331"/>
          </a:xfrm>
          <a:prstGeom prst="rect">
            <a:avLst/>
          </a:prstGeom>
          <a:noFill/>
        </p:spPr>
        <p:txBody>
          <a:bodyPr wrap="square" rtlCol="0">
            <a:spAutoFit/>
          </a:bodyPr>
          <a:lstStyle/>
          <a:p>
            <a:r>
              <a:rPr kumimoji="1" lang="ja-JP" altLang="en-US" sz="3600" b="1" dirty="0" smtClean="0">
                <a:solidFill>
                  <a:srgbClr val="0070C0"/>
                </a:solidFill>
                <a:effectLst>
                  <a:outerShdw blurRad="38100" dist="38100" dir="2700000" algn="tl">
                    <a:srgbClr val="000000">
                      <a:alpha val="43137"/>
                    </a:srgbClr>
                  </a:outerShdw>
                </a:effectLst>
              </a:rPr>
              <a:t>１　公衆衛生概論</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208034"/>
            <a:ext cx="10465526" cy="4801314"/>
          </a:xfrm>
          <a:prstGeom prst="rect">
            <a:avLst/>
          </a:prstGeom>
          <a:noFill/>
        </p:spPr>
        <p:txBody>
          <a:bodyPr wrap="square" rtlCol="0">
            <a:spAutoFit/>
          </a:bodyPr>
          <a:lstStyle/>
          <a:p>
            <a:r>
              <a:rPr lang="ja-JP" altLang="en-US" b="1" dirty="0" smtClean="0"/>
              <a:t>〇１８００年代に西洋で</a:t>
            </a:r>
            <a:r>
              <a:rPr lang="ja-JP" altLang="en-US" b="1" dirty="0" smtClean="0">
                <a:solidFill>
                  <a:srgbClr val="FF0000"/>
                </a:solidFill>
              </a:rPr>
              <a:t>コレラ</a:t>
            </a:r>
            <a:r>
              <a:rPr lang="ja-JP" altLang="en-US" b="1" dirty="0" smtClean="0"/>
              <a:t>が流行</a:t>
            </a:r>
            <a:endParaRPr lang="en-US" altLang="ja-JP" b="1" dirty="0"/>
          </a:p>
          <a:p>
            <a:r>
              <a:rPr lang="ja-JP" altLang="en-US" b="1" dirty="0" smtClean="0"/>
              <a:t>〇１８９３年にアメリカとドイツで川の水を濾過して給水することにより水系感染症の死亡率が</a:t>
            </a:r>
            <a:endParaRPr lang="en-US" altLang="ja-JP" b="1" dirty="0" smtClean="0"/>
          </a:p>
          <a:p>
            <a:r>
              <a:rPr lang="ja-JP" altLang="en-US" b="1" dirty="0"/>
              <a:t>　</a:t>
            </a:r>
            <a:r>
              <a:rPr lang="ja-JP" altLang="en-US" b="1" dirty="0" smtClean="0"/>
              <a:t>低下するのみならず、一般の死亡率も低下することが発見された。⇒</a:t>
            </a:r>
            <a:r>
              <a:rPr lang="ja-JP" altLang="en-US" b="1" dirty="0" smtClean="0">
                <a:solidFill>
                  <a:srgbClr val="FF0000"/>
                </a:solidFill>
              </a:rPr>
              <a:t>ミルズーレンケ現象</a:t>
            </a:r>
            <a:endParaRPr lang="en-US" altLang="ja-JP" b="1" dirty="0" smtClean="0">
              <a:solidFill>
                <a:srgbClr val="FF0000"/>
              </a:solidFill>
            </a:endParaRPr>
          </a:p>
          <a:p>
            <a:r>
              <a:rPr lang="ja-JP" altLang="en-US" b="1" dirty="0" smtClean="0"/>
              <a:t>〇近代水道⇒鉄管を用い、濾過した浄水を連続して供給する有圧の水道</a:t>
            </a:r>
            <a:endParaRPr lang="en-US" altLang="ja-JP" b="1" dirty="0"/>
          </a:p>
          <a:p>
            <a:r>
              <a:rPr lang="ja-JP" altLang="en-US" b="1" dirty="0" smtClean="0"/>
              <a:t>〇日本の近代水道</a:t>
            </a:r>
            <a:endParaRPr lang="en-US" altLang="ja-JP" b="1" dirty="0"/>
          </a:p>
          <a:p>
            <a:r>
              <a:rPr lang="ja-JP" altLang="en-US" b="1" dirty="0" smtClean="0"/>
              <a:t>　明治２０年（１８８７年）に横浜水道で給水開始、その後、函館や長崎、</a:t>
            </a:r>
            <a:r>
              <a:rPr lang="ja-JP" altLang="en-US" b="1" dirty="0"/>
              <a:t>東京</a:t>
            </a:r>
            <a:r>
              <a:rPr lang="ja-JP" altLang="en-US" b="1" dirty="0" smtClean="0"/>
              <a:t>などでも給水開始</a:t>
            </a:r>
            <a:endParaRPr lang="en-US" altLang="ja-JP" b="1" dirty="0" smtClean="0"/>
          </a:p>
          <a:p>
            <a:r>
              <a:rPr lang="ja-JP" altLang="en-US" b="1" dirty="0"/>
              <a:t>　</a:t>
            </a:r>
            <a:r>
              <a:rPr lang="ja-JP" altLang="en-US" b="1" dirty="0" smtClean="0"/>
              <a:t>大正１０年（１９２１年）頃から塩素消毒を導入。昭和３０年代以降、水道の普及が急速に進む。</a:t>
            </a:r>
            <a:endParaRPr lang="en-US" altLang="ja-JP" b="1" dirty="0"/>
          </a:p>
          <a:p>
            <a:r>
              <a:rPr lang="ja-JP" altLang="en-US" b="1" dirty="0" smtClean="0"/>
              <a:t>〇１人１日の水の使用量は約２５０</a:t>
            </a:r>
            <a:r>
              <a:rPr lang="en-US" altLang="ja-JP" b="1" dirty="0" smtClean="0"/>
              <a:t>ℓ</a:t>
            </a:r>
            <a:r>
              <a:rPr lang="ja-JP" altLang="en-US" b="1" dirty="0" err="1" smtClean="0"/>
              <a:t>、</a:t>
            </a:r>
            <a:r>
              <a:rPr lang="ja-JP" altLang="en-US" b="1" dirty="0" smtClean="0"/>
              <a:t>災害避難時でも３</a:t>
            </a:r>
            <a:r>
              <a:rPr lang="en-US" altLang="ja-JP" b="1" dirty="0" smtClean="0"/>
              <a:t>ℓ</a:t>
            </a:r>
            <a:r>
              <a:rPr lang="ja-JP" altLang="en-US" b="1" dirty="0" smtClean="0"/>
              <a:t>が必要</a:t>
            </a:r>
            <a:r>
              <a:rPr lang="ja-JP" altLang="en-US" b="1" dirty="0"/>
              <a:t>　</a:t>
            </a:r>
            <a:endParaRPr lang="en-US" altLang="ja-JP" b="1" dirty="0" smtClean="0"/>
          </a:p>
          <a:p>
            <a:r>
              <a:rPr lang="ja-JP" altLang="en-US" b="1" dirty="0" smtClean="0"/>
              <a:t>〇５１項目の水質基準⇒蛇口から出る水で基準を満足すること。</a:t>
            </a:r>
            <a:endParaRPr lang="en-US" altLang="ja-JP" b="1" dirty="0" smtClean="0"/>
          </a:p>
          <a:p>
            <a:r>
              <a:rPr lang="ja-JP" altLang="en-US" b="1" dirty="0" smtClean="0"/>
              <a:t>　主な項目は、一般細菌、大腸菌、鉛、水銀、六価クロム、</a:t>
            </a:r>
            <a:endParaRPr lang="en-US" altLang="ja-JP" b="1" dirty="0" smtClean="0"/>
          </a:p>
          <a:p>
            <a:r>
              <a:rPr lang="ja-JP" altLang="en-US" b="1" dirty="0"/>
              <a:t>　</a:t>
            </a:r>
            <a:r>
              <a:rPr lang="ja-JP" altLang="en-US" b="1" dirty="0" smtClean="0"/>
              <a:t>亜硝酸態窒素、シアン、トリハロメタン、界面活性剤など</a:t>
            </a:r>
            <a:endParaRPr lang="en-US" altLang="ja-JP" b="1" dirty="0" smtClean="0"/>
          </a:p>
          <a:p>
            <a:r>
              <a:rPr lang="ja-JP" altLang="en-US" b="1" dirty="0" smtClean="0"/>
              <a:t>〇塩素消毒⇒浄水場などで次亜塩素酸ナトリウムを注入</a:t>
            </a:r>
            <a:endParaRPr lang="en-US" altLang="ja-JP" b="1" dirty="0" smtClean="0"/>
          </a:p>
          <a:p>
            <a:r>
              <a:rPr lang="ja-JP" altLang="en-US" b="1" dirty="0"/>
              <a:t>　</a:t>
            </a:r>
            <a:r>
              <a:rPr lang="ja-JP" altLang="en-US" b="1" dirty="0" smtClean="0"/>
              <a:t>（蛇口から出る水で遊離残留塩素が０</a:t>
            </a:r>
            <a:r>
              <a:rPr lang="en-US" altLang="ja-JP" b="1" dirty="0" smtClean="0"/>
              <a:t>.</a:t>
            </a:r>
            <a:r>
              <a:rPr lang="ja-JP" altLang="en-US" b="1" dirty="0" smtClean="0"/>
              <a:t>１ｍｇ</a:t>
            </a:r>
            <a:r>
              <a:rPr lang="en-US" altLang="ja-JP" b="1" dirty="0" smtClean="0"/>
              <a:t>/ℓ</a:t>
            </a:r>
            <a:r>
              <a:rPr lang="ja-JP" altLang="en-US" b="1" dirty="0" smtClean="0"/>
              <a:t>以上）　</a:t>
            </a:r>
            <a:endParaRPr lang="en-US" altLang="ja-JP" b="1" dirty="0"/>
          </a:p>
          <a:p>
            <a:r>
              <a:rPr lang="ja-JP" altLang="en-US" b="1" dirty="0" smtClean="0"/>
              <a:t>〇残留塩素の検査方法は、ＤＰＤ法が簡便</a:t>
            </a:r>
            <a:endParaRPr lang="en-US" altLang="ja-JP" b="1" dirty="0" smtClean="0"/>
          </a:p>
          <a:p>
            <a:r>
              <a:rPr lang="ja-JP" altLang="en-US" b="1" dirty="0"/>
              <a:t>　</a:t>
            </a:r>
            <a:r>
              <a:rPr lang="ja-JP" altLang="en-US" b="1" dirty="0" smtClean="0"/>
              <a:t>⇒水に試薬を混ぜて直ぐに桃赤色になれば遊離残留塩素が存在</a:t>
            </a:r>
            <a:endParaRPr lang="en-US" altLang="ja-JP" b="1" dirty="0" smtClean="0"/>
          </a:p>
          <a:p>
            <a:r>
              <a:rPr lang="ja-JP" altLang="en-US" b="1" dirty="0" smtClean="0"/>
              <a:t>〇クリプトスプリジウム（小腸に寄生する病虫）は塩素消毒</a:t>
            </a:r>
            <a:endParaRPr lang="en-US" altLang="ja-JP" b="1" dirty="0" smtClean="0"/>
          </a:p>
          <a:p>
            <a:r>
              <a:rPr lang="ja-JP" altLang="en-US" b="1" dirty="0"/>
              <a:t>　</a:t>
            </a:r>
            <a:r>
              <a:rPr lang="ja-JP" altLang="en-US" b="1" smtClean="0"/>
              <a:t>で不活化できない</a:t>
            </a:r>
            <a:r>
              <a:rPr lang="ja-JP" altLang="en-US" b="1" dirty="0" smtClean="0"/>
              <a:t>。⇒水源を清浄に保つ必要がある。</a:t>
            </a:r>
            <a:endParaRPr lang="ja-JP" altLang="en-US" b="1" dirty="0"/>
          </a:p>
        </p:txBody>
      </p:sp>
      <p:pic>
        <p:nvPicPr>
          <p:cNvPr id="9" name="図 8"/>
          <p:cNvPicPr>
            <a:picLocks noChangeAspect="1"/>
          </p:cNvPicPr>
          <p:nvPr/>
        </p:nvPicPr>
        <p:blipFill>
          <a:blip r:embed="rId4"/>
          <a:stretch>
            <a:fillRect/>
          </a:stretch>
        </p:blipFill>
        <p:spPr>
          <a:xfrm>
            <a:off x="7968426" y="3404144"/>
            <a:ext cx="3200317" cy="2495006"/>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137" y="6009347"/>
            <a:ext cx="2277186" cy="613183"/>
          </a:xfrm>
          <a:prstGeom prst="rect">
            <a:avLst/>
          </a:prstGeom>
        </p:spPr>
      </p:pic>
      <p:sp>
        <p:nvSpPr>
          <p:cNvPr id="5" name="テキスト ボックス 4"/>
          <p:cNvSpPr txBox="1"/>
          <p:nvPr/>
        </p:nvSpPr>
        <p:spPr>
          <a:xfrm>
            <a:off x="2722170" y="6171684"/>
            <a:ext cx="2122785" cy="369332"/>
          </a:xfrm>
          <a:prstGeom prst="rect">
            <a:avLst/>
          </a:prstGeom>
          <a:noFill/>
        </p:spPr>
        <p:txBody>
          <a:bodyPr wrap="square" rtlCol="0">
            <a:spAutoFit/>
          </a:bodyPr>
          <a:lstStyle/>
          <a:p>
            <a:r>
              <a:rPr kumimoji="1" lang="ja-JP" altLang="en-US" b="1" dirty="0" smtClean="0"/>
              <a:t>ＤＰＤ試薬⇒</a:t>
            </a:r>
            <a:endParaRPr kumimoji="1" lang="ja-JP" altLang="en-US" b="1" dirty="0"/>
          </a:p>
        </p:txBody>
      </p:sp>
      <p:pic>
        <p:nvPicPr>
          <p:cNvPr id="6" name="公衆衛生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71514" y="561703"/>
            <a:ext cx="609600" cy="609600"/>
          </a:xfrm>
          <a:prstGeom prst="rect">
            <a:avLst/>
          </a:prstGeom>
        </p:spPr>
      </p:pic>
    </p:spTree>
    <p:extLst>
      <p:ext uri="{BB962C8B-B14F-4D97-AF65-F5344CB8AC3E}">
        <p14:creationId xmlns:p14="http://schemas.microsoft.com/office/powerpoint/2010/main" val="132808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07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4</a:t>
            </a:r>
            <a:endParaRPr kumimoji="1" lang="ja-JP" altLang="en-US" dirty="0"/>
          </a:p>
        </p:txBody>
      </p:sp>
      <p:sp>
        <p:nvSpPr>
          <p:cNvPr id="8" name="テキスト ボックス 7"/>
          <p:cNvSpPr txBox="1"/>
          <p:nvPr/>
        </p:nvSpPr>
        <p:spPr>
          <a:xfrm>
            <a:off x="1005839" y="528766"/>
            <a:ext cx="5912545" cy="2308324"/>
          </a:xfrm>
          <a:prstGeom prst="rect">
            <a:avLst/>
          </a:prstGeom>
          <a:noFill/>
        </p:spPr>
        <p:txBody>
          <a:bodyPr wrap="square" rtlCol="0">
            <a:spAutoFit/>
          </a:bodyPr>
          <a:lstStyle/>
          <a:p>
            <a:r>
              <a:rPr lang="ja-JP" altLang="en-US" b="1" dirty="0" smtClean="0"/>
              <a:t>〇誤接続（クロスコネクション）の禁止</a:t>
            </a:r>
            <a:endParaRPr lang="en-US" altLang="ja-JP" b="1" dirty="0" smtClean="0"/>
          </a:p>
          <a:p>
            <a:r>
              <a:rPr lang="ja-JP" altLang="en-US" b="1" dirty="0"/>
              <a:t>　</a:t>
            </a:r>
            <a:r>
              <a:rPr lang="ja-JP" altLang="en-US" b="1" dirty="0" smtClean="0"/>
              <a:t>給水管に工業用水、農業用水、井戸水、雨水、</a:t>
            </a:r>
            <a:endParaRPr lang="en-US" altLang="ja-JP" b="1" dirty="0" smtClean="0"/>
          </a:p>
          <a:p>
            <a:r>
              <a:rPr lang="ja-JP" altLang="en-US" b="1" dirty="0"/>
              <a:t>　</a:t>
            </a:r>
            <a:r>
              <a:rPr lang="ja-JP" altLang="en-US" b="1" dirty="0" smtClean="0"/>
              <a:t>ガスなどの配管を接続することは、禁止されて</a:t>
            </a:r>
            <a:endParaRPr lang="en-US" altLang="ja-JP" b="1" dirty="0" smtClean="0"/>
          </a:p>
          <a:p>
            <a:r>
              <a:rPr lang="ja-JP" altLang="en-US" b="1" dirty="0"/>
              <a:t>　</a:t>
            </a:r>
            <a:r>
              <a:rPr lang="ja-JP" altLang="en-US" b="1" dirty="0" smtClean="0"/>
              <a:t>いる。また、受水槽の上流側の給水管と下流側</a:t>
            </a:r>
            <a:endParaRPr lang="en-US" altLang="ja-JP" b="1" dirty="0" smtClean="0"/>
          </a:p>
          <a:p>
            <a:r>
              <a:rPr lang="ja-JP" altLang="en-US" b="1" dirty="0"/>
              <a:t>　</a:t>
            </a:r>
            <a:r>
              <a:rPr lang="ja-JP" altLang="en-US" b="1" dirty="0" smtClean="0"/>
              <a:t>の配管を接続することも禁止されている。配水</a:t>
            </a:r>
            <a:endParaRPr lang="en-US" altLang="ja-JP" b="1" dirty="0" smtClean="0"/>
          </a:p>
          <a:p>
            <a:r>
              <a:rPr lang="ja-JP" altLang="en-US" b="1" dirty="0" smtClean="0"/>
              <a:t>　管から給水管を分岐した場合は、ＤＰＤ法で残　</a:t>
            </a:r>
            <a:endParaRPr lang="en-US" altLang="ja-JP" b="1" dirty="0" smtClean="0"/>
          </a:p>
          <a:p>
            <a:r>
              <a:rPr lang="ja-JP" altLang="en-US" b="1" dirty="0"/>
              <a:t>　</a:t>
            </a:r>
            <a:r>
              <a:rPr lang="ja-JP" altLang="en-US" b="1" dirty="0" smtClean="0"/>
              <a:t>留塩素を測定し誤接続でないことを確認する。</a:t>
            </a:r>
            <a:endParaRPr lang="en-US" altLang="ja-JP" b="1" dirty="0" smtClean="0"/>
          </a:p>
          <a:p>
            <a:endParaRPr lang="ja-JP" altLang="en-US" b="1" dirty="0"/>
          </a:p>
        </p:txBody>
      </p:sp>
      <p:pic>
        <p:nvPicPr>
          <p:cNvPr id="5" name="図 4"/>
          <p:cNvPicPr>
            <a:picLocks noChangeAspect="1"/>
          </p:cNvPicPr>
          <p:nvPr/>
        </p:nvPicPr>
        <p:blipFill>
          <a:blip r:embed="rId6"/>
          <a:stretch>
            <a:fillRect/>
          </a:stretch>
        </p:blipFill>
        <p:spPr>
          <a:xfrm>
            <a:off x="6344578" y="528766"/>
            <a:ext cx="5251269" cy="3873584"/>
          </a:xfrm>
          <a:prstGeom prst="rect">
            <a:avLst/>
          </a:prstGeom>
        </p:spPr>
      </p:pic>
      <p:sp>
        <p:nvSpPr>
          <p:cNvPr id="11" name="テキスト ボックス 10"/>
          <p:cNvSpPr txBox="1"/>
          <p:nvPr/>
        </p:nvSpPr>
        <p:spPr>
          <a:xfrm>
            <a:off x="1005839" y="3119470"/>
            <a:ext cx="5338739" cy="3139321"/>
          </a:xfrm>
          <a:prstGeom prst="rect">
            <a:avLst/>
          </a:prstGeom>
          <a:noFill/>
          <a:ln w="19050">
            <a:solidFill>
              <a:srgbClr val="00B050"/>
            </a:solidFill>
            <a:prstDash val="solid"/>
          </a:ln>
        </p:spPr>
        <p:txBody>
          <a:bodyPr wrap="square" rtlCol="0">
            <a:spAutoFit/>
          </a:bodyPr>
          <a:lstStyle/>
          <a:p>
            <a:r>
              <a:rPr kumimoji="1" lang="en-US" altLang="ja-JP" dirty="0" smtClean="0"/>
              <a:t>【</a:t>
            </a:r>
            <a:r>
              <a:rPr kumimoji="1" lang="ja-JP" altLang="en-US" dirty="0" smtClean="0"/>
              <a:t>練習問題</a:t>
            </a:r>
            <a:r>
              <a:rPr lang="en-US" altLang="ja-JP" dirty="0" smtClean="0"/>
              <a:t>】</a:t>
            </a:r>
            <a:endParaRPr kumimoji="1" lang="en-US" altLang="ja-JP" dirty="0" smtClean="0"/>
          </a:p>
          <a:p>
            <a:r>
              <a:rPr lang="ja-JP" altLang="en-US" dirty="0" smtClean="0"/>
              <a:t>１　次のうち水系感染症でないものはどれか。</a:t>
            </a:r>
            <a:endParaRPr lang="en-US" altLang="ja-JP" dirty="0" smtClean="0"/>
          </a:p>
          <a:p>
            <a:r>
              <a:rPr lang="ja-JP" altLang="en-US" dirty="0"/>
              <a:t>　</a:t>
            </a:r>
            <a:r>
              <a:rPr lang="ja-JP" altLang="en-US" dirty="0" smtClean="0"/>
              <a:t>　　①赤痢　②Ｏ１５７　③マラリア</a:t>
            </a:r>
            <a:endParaRPr lang="en-US" altLang="ja-JP" dirty="0"/>
          </a:p>
          <a:p>
            <a:endParaRPr kumimoji="1" lang="en-US" altLang="ja-JP" dirty="0" smtClean="0"/>
          </a:p>
          <a:p>
            <a:r>
              <a:rPr lang="ja-JP" altLang="en-US" dirty="0"/>
              <a:t>２</a:t>
            </a:r>
            <a:r>
              <a:rPr lang="ja-JP" altLang="en-US" dirty="0" smtClean="0"/>
              <a:t>　成人が日常生活で１日に摂取し、排泄する水</a:t>
            </a:r>
            <a:endParaRPr lang="en-US" altLang="ja-JP" dirty="0" smtClean="0"/>
          </a:p>
          <a:p>
            <a:r>
              <a:rPr lang="ja-JP" altLang="en-US" dirty="0"/>
              <a:t>　</a:t>
            </a:r>
            <a:r>
              <a:rPr lang="ja-JP" altLang="en-US" dirty="0" smtClean="0"/>
              <a:t>　の量はどれくらいか。</a:t>
            </a:r>
            <a:endParaRPr kumimoji="1" lang="en-US" altLang="ja-JP" dirty="0" smtClean="0"/>
          </a:p>
          <a:p>
            <a:r>
              <a:rPr lang="ja-JP" altLang="en-US" dirty="0" smtClean="0"/>
              <a:t>　　　①４</a:t>
            </a:r>
            <a:r>
              <a:rPr lang="en-US" altLang="ja-JP" dirty="0" smtClean="0"/>
              <a:t>ℓ</a:t>
            </a:r>
            <a:r>
              <a:rPr lang="ja-JP" altLang="en-US" dirty="0" smtClean="0"/>
              <a:t>　②２．５</a:t>
            </a:r>
            <a:r>
              <a:rPr lang="en-US" altLang="ja-JP" dirty="0" smtClean="0"/>
              <a:t>ℓ</a:t>
            </a:r>
            <a:r>
              <a:rPr lang="ja-JP" altLang="en-US" dirty="0" smtClean="0"/>
              <a:t>　③１</a:t>
            </a:r>
            <a:r>
              <a:rPr lang="en-US" altLang="ja-JP" dirty="0" smtClean="0"/>
              <a:t>ℓ</a:t>
            </a:r>
            <a:r>
              <a:rPr lang="ja-JP" altLang="en-US" dirty="0" smtClean="0"/>
              <a:t>　</a:t>
            </a:r>
            <a:endParaRPr lang="en-US" altLang="ja-JP" dirty="0"/>
          </a:p>
          <a:p>
            <a:endParaRPr kumimoji="1" lang="en-US" altLang="ja-JP" dirty="0" smtClean="0"/>
          </a:p>
          <a:p>
            <a:r>
              <a:rPr lang="ja-JP" altLang="en-US" dirty="0" smtClean="0"/>
              <a:t>３　水道水の白濁は界面活性剤が原因である。</a:t>
            </a:r>
            <a:endParaRPr lang="en-US" altLang="ja-JP" dirty="0"/>
          </a:p>
          <a:p>
            <a:r>
              <a:rPr kumimoji="1" lang="ja-JP" altLang="en-US" dirty="0" smtClean="0"/>
              <a:t>　　　①正しい　②誤り</a:t>
            </a:r>
            <a:endParaRPr kumimoji="1" lang="en-US" altLang="ja-JP" dirty="0" smtClean="0"/>
          </a:p>
          <a:p>
            <a:endParaRPr kumimoji="1" lang="ja-JP" altLang="en-US" dirty="0"/>
          </a:p>
        </p:txBody>
      </p:sp>
      <p:sp>
        <p:nvSpPr>
          <p:cNvPr id="12" name="テキスト ボックス 11"/>
          <p:cNvSpPr txBox="1"/>
          <p:nvPr/>
        </p:nvSpPr>
        <p:spPr>
          <a:xfrm>
            <a:off x="6574515" y="4402350"/>
            <a:ext cx="4791395" cy="1200329"/>
          </a:xfrm>
          <a:prstGeom prst="rect">
            <a:avLst/>
          </a:prstGeom>
          <a:noFill/>
          <a:ln w="19050">
            <a:solidFill>
              <a:srgbClr val="00B050"/>
            </a:solidFill>
            <a:prstDash val="solid"/>
          </a:ln>
        </p:spPr>
        <p:txBody>
          <a:bodyPr wrap="square" rtlCol="0">
            <a:spAutoFit/>
          </a:bodyPr>
          <a:lstStyle/>
          <a:p>
            <a:r>
              <a:rPr kumimoji="1" lang="en-US" altLang="ja-JP" dirty="0" smtClean="0"/>
              <a:t>【</a:t>
            </a:r>
            <a:r>
              <a:rPr lang="ja-JP" altLang="en-US" dirty="0"/>
              <a:t>答</a:t>
            </a:r>
            <a:r>
              <a:rPr lang="ja-JP" altLang="en-US" dirty="0" smtClean="0"/>
              <a:t>え</a:t>
            </a:r>
            <a:r>
              <a:rPr lang="en-US" altLang="ja-JP" dirty="0" smtClean="0"/>
              <a:t>】</a:t>
            </a:r>
            <a:r>
              <a:rPr lang="ja-JP" altLang="en-US" dirty="0" smtClean="0"/>
              <a:t>　</a:t>
            </a:r>
            <a:r>
              <a:rPr lang="en-US" altLang="ja-JP" dirty="0" smtClean="0"/>
              <a:t>1</a:t>
            </a:r>
            <a:r>
              <a:rPr lang="ja-JP" altLang="en-US" dirty="0" smtClean="0"/>
              <a:t>　③マラリア</a:t>
            </a:r>
            <a:endParaRPr lang="en-US" altLang="ja-JP" dirty="0" smtClean="0"/>
          </a:p>
          <a:p>
            <a:r>
              <a:rPr lang="ja-JP" altLang="en-US" dirty="0" smtClean="0"/>
              <a:t>　２　②２．５</a:t>
            </a:r>
            <a:r>
              <a:rPr lang="en-US" altLang="ja-JP" dirty="0" smtClean="0"/>
              <a:t>ℓ</a:t>
            </a:r>
            <a:r>
              <a:rPr lang="ja-JP" altLang="en-US" dirty="0" smtClean="0"/>
              <a:t>　　　３　②誤り</a:t>
            </a:r>
            <a:endParaRPr lang="en-US" altLang="ja-JP" dirty="0" smtClean="0"/>
          </a:p>
          <a:p>
            <a:r>
              <a:rPr lang="ja-JP" altLang="en-US" dirty="0"/>
              <a:t>　</a:t>
            </a:r>
            <a:r>
              <a:rPr lang="ja-JP" altLang="en-US" dirty="0" smtClean="0"/>
              <a:t>　水道水が白濁した場合は、空気が混入し</a:t>
            </a:r>
            <a:endParaRPr lang="en-US" altLang="ja-JP" dirty="0" smtClean="0"/>
          </a:p>
          <a:p>
            <a:r>
              <a:rPr lang="ja-JP" altLang="en-US" dirty="0"/>
              <a:t>　</a:t>
            </a:r>
            <a:r>
              <a:rPr lang="ja-JP" altLang="en-US" dirty="0" smtClean="0"/>
              <a:t>　</a:t>
            </a:r>
            <a:r>
              <a:rPr lang="ja-JP" altLang="en-US" dirty="0" err="1" smtClean="0"/>
              <a:t>て</a:t>
            </a:r>
            <a:r>
              <a:rPr lang="ja-JP" altLang="en-US" dirty="0" smtClean="0"/>
              <a:t>いることが多い。</a:t>
            </a:r>
            <a:endParaRPr kumimoji="1" lang="ja-JP" altLang="en-US" dirty="0"/>
          </a:p>
        </p:txBody>
      </p:sp>
      <p:pic>
        <p:nvPicPr>
          <p:cNvPr id="3" name="公衆衛生2">
            <a:hlinkClick r:id="" action="ppaction://media"/>
          </p:cNvPr>
          <p:cNvPicPr>
            <a:picLocks noChangeAspect="1"/>
          </p:cNvPicPr>
          <p:nvPr>
            <a:audioFile r:link="rId1"/>
            <p:extLst>
              <p:ext uri="{DAA4B4D4-6D71-4841-9C94-3DE7FCFB9230}">
                <p14:media xmlns:p14="http://schemas.microsoft.com/office/powerpoint/2010/main" r:embed="rId2">
                  <p14:trim end="0.75"/>
                </p14:media>
              </p:ext>
            </p:extLst>
          </p:nvPr>
        </p:nvPicPr>
        <p:blipFill>
          <a:blip r:embed="rId7"/>
          <a:stretch>
            <a:fillRect/>
          </a:stretch>
        </p:blipFill>
        <p:spPr>
          <a:xfrm>
            <a:off x="11557883" y="528766"/>
            <a:ext cx="609600" cy="609600"/>
          </a:xfrm>
          <a:prstGeom prst="rect">
            <a:avLst/>
          </a:prstGeom>
        </p:spPr>
      </p:pic>
      <p:pic>
        <p:nvPicPr>
          <p:cNvPr id="6" name="空白">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573123" y="5800684"/>
            <a:ext cx="609600" cy="609600"/>
          </a:xfrm>
          <a:prstGeom prst="rect">
            <a:avLst/>
          </a:prstGeom>
        </p:spPr>
      </p:pic>
    </p:spTree>
    <p:extLst>
      <p:ext uri="{BB962C8B-B14F-4D97-AF65-F5344CB8AC3E}">
        <p14:creationId xmlns:p14="http://schemas.microsoft.com/office/powerpoint/2010/main" val="286725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9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48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5</a:t>
            </a:r>
            <a:endParaRPr kumimoji="1" lang="ja-JP" altLang="en-US" dirty="0"/>
          </a:p>
        </p:txBody>
      </p:sp>
      <p:sp>
        <p:nvSpPr>
          <p:cNvPr id="7" name="テキスト ボックス 6"/>
          <p:cNvSpPr txBox="1"/>
          <p:nvPr/>
        </p:nvSpPr>
        <p:spPr>
          <a:xfrm>
            <a:off x="548640" y="470263"/>
            <a:ext cx="10620103" cy="646331"/>
          </a:xfrm>
          <a:prstGeom prst="rect">
            <a:avLst/>
          </a:prstGeom>
          <a:noFill/>
        </p:spPr>
        <p:txBody>
          <a:bodyPr wrap="square" rtlCol="0">
            <a:spAutoFit/>
          </a:bodyPr>
          <a:lstStyle/>
          <a:p>
            <a:r>
              <a:rPr kumimoji="1" lang="ja-JP" altLang="en-US" sz="3600" b="1" dirty="0" smtClean="0">
                <a:solidFill>
                  <a:srgbClr val="0070C0"/>
                </a:solidFill>
                <a:effectLst>
                  <a:outerShdw blurRad="38100" dist="38100" dir="2700000" algn="tl">
                    <a:srgbClr val="000000">
                      <a:alpha val="43137"/>
                    </a:srgbClr>
                  </a:outerShdw>
                </a:effectLst>
              </a:rPr>
              <a:t>２　</a:t>
            </a:r>
            <a:r>
              <a:rPr lang="ja-JP" altLang="en-US" sz="3600" b="1" dirty="0" smtClean="0">
                <a:solidFill>
                  <a:srgbClr val="0070C0"/>
                </a:solidFill>
                <a:effectLst>
                  <a:outerShdw blurRad="38100" dist="38100" dir="2700000" algn="tl">
                    <a:srgbClr val="000000">
                      <a:alpha val="43137"/>
                    </a:srgbClr>
                  </a:outerShdw>
                </a:effectLst>
              </a:rPr>
              <a:t>水道行政</a:t>
            </a:r>
            <a:endParaRPr kumimoji="1" lang="ja-JP" altLang="en-US" sz="3600" b="1" dirty="0">
              <a:solidFill>
                <a:srgbClr val="0070C0"/>
              </a:solidFill>
              <a:effectLst>
                <a:outerShdw blurRad="38100" dist="38100" dir="2700000" algn="tl">
                  <a:srgbClr val="000000">
                    <a:alpha val="43137"/>
                  </a:srgbClr>
                </a:outerShdw>
              </a:effectLst>
            </a:endParaRPr>
          </a:p>
        </p:txBody>
      </p:sp>
      <p:sp>
        <p:nvSpPr>
          <p:cNvPr id="8" name="テキスト ボックス 7"/>
          <p:cNvSpPr txBox="1"/>
          <p:nvPr/>
        </p:nvSpPr>
        <p:spPr>
          <a:xfrm>
            <a:off x="1018903" y="1096719"/>
            <a:ext cx="10465526" cy="3416320"/>
          </a:xfrm>
          <a:prstGeom prst="rect">
            <a:avLst/>
          </a:prstGeom>
          <a:noFill/>
          <a:ln w="19050">
            <a:solidFill>
              <a:srgbClr val="00B050"/>
            </a:solidFill>
          </a:ln>
        </p:spPr>
        <p:txBody>
          <a:bodyPr wrap="square" rtlCol="0">
            <a:spAutoFit/>
          </a:bodyPr>
          <a:lstStyle/>
          <a:p>
            <a:r>
              <a:rPr lang="en-US" altLang="ja-JP" dirty="0" smtClean="0"/>
              <a:t>【</a:t>
            </a:r>
            <a:r>
              <a:rPr lang="ja-JP" altLang="en-US" dirty="0" smtClean="0"/>
              <a:t>水道法の抜粋</a:t>
            </a:r>
            <a:r>
              <a:rPr lang="en-US" altLang="ja-JP" dirty="0" smtClean="0"/>
              <a:t>】</a:t>
            </a:r>
            <a:endParaRPr lang="ja-JP" altLang="en-US" dirty="0"/>
          </a:p>
          <a:p>
            <a:r>
              <a:rPr lang="ja-JP" altLang="en-US" b="1" dirty="0" smtClean="0"/>
              <a:t>　</a:t>
            </a:r>
            <a:r>
              <a:rPr lang="en-US" altLang="ja-JP" dirty="0" smtClean="0"/>
              <a:t>(</a:t>
            </a:r>
            <a:r>
              <a:rPr lang="ja-JP" altLang="en-US" dirty="0"/>
              <a:t>この法律の目的</a:t>
            </a:r>
            <a:r>
              <a:rPr lang="en-US" altLang="ja-JP" dirty="0"/>
              <a:t>)</a:t>
            </a:r>
          </a:p>
          <a:p>
            <a:r>
              <a:rPr lang="ja-JP" altLang="en-US" dirty="0" smtClean="0"/>
              <a:t>第一条</a:t>
            </a:r>
            <a:r>
              <a:rPr lang="ja-JP" altLang="en-US" dirty="0"/>
              <a:t>　この法律は、水道の布設及び管理を適正かつ合理的ならしめるとともに、水道の基盤</a:t>
            </a:r>
            <a:r>
              <a:rPr lang="ja-JP" altLang="en-US" dirty="0" smtClean="0"/>
              <a:t>を強</a:t>
            </a:r>
            <a:endParaRPr lang="en-US" altLang="ja-JP" dirty="0" smtClean="0"/>
          </a:p>
          <a:p>
            <a:r>
              <a:rPr lang="ja-JP" altLang="en-US" dirty="0"/>
              <a:t>　</a:t>
            </a:r>
            <a:r>
              <a:rPr lang="ja-JP" altLang="en-US" dirty="0" err="1" smtClean="0"/>
              <a:t>化</a:t>
            </a:r>
            <a:r>
              <a:rPr lang="ja-JP" altLang="en-US" dirty="0" err="1"/>
              <a:t>する</a:t>
            </a:r>
            <a:r>
              <a:rPr lang="ja-JP" altLang="en-US" dirty="0"/>
              <a:t>ことによつて、</a:t>
            </a:r>
            <a:r>
              <a:rPr lang="ja-JP" altLang="en-US" b="1" dirty="0">
                <a:solidFill>
                  <a:srgbClr val="FF0000"/>
                </a:solidFill>
              </a:rPr>
              <a:t>清浄にして豊富低廉</a:t>
            </a:r>
            <a:r>
              <a:rPr lang="ja-JP" altLang="en-US" dirty="0"/>
              <a:t>な水の供給を図り、もつて</a:t>
            </a:r>
            <a:r>
              <a:rPr lang="ja-JP" altLang="en-US" b="1" dirty="0">
                <a:solidFill>
                  <a:srgbClr val="FF0000"/>
                </a:solidFill>
              </a:rPr>
              <a:t>公衆衛生の向上</a:t>
            </a:r>
            <a:r>
              <a:rPr lang="ja-JP" altLang="en-US" dirty="0"/>
              <a:t>と</a:t>
            </a:r>
            <a:r>
              <a:rPr lang="ja-JP" altLang="en-US" dirty="0" smtClean="0"/>
              <a:t>生活環境</a:t>
            </a:r>
            <a:endParaRPr lang="en-US" altLang="ja-JP" dirty="0" smtClean="0"/>
          </a:p>
          <a:p>
            <a:r>
              <a:rPr lang="ja-JP" altLang="en-US" dirty="0"/>
              <a:t>　</a:t>
            </a:r>
            <a:r>
              <a:rPr lang="ja-JP" altLang="en-US" dirty="0" smtClean="0"/>
              <a:t>の</a:t>
            </a:r>
            <a:r>
              <a:rPr lang="ja-JP" altLang="en-US" dirty="0"/>
              <a:t>改善とに寄与することを目的とする。</a:t>
            </a:r>
          </a:p>
          <a:p>
            <a:r>
              <a:rPr lang="ja-JP" altLang="en-US" dirty="0" smtClean="0"/>
              <a:t>　</a:t>
            </a:r>
            <a:r>
              <a:rPr lang="en-US" altLang="ja-JP" dirty="0" smtClean="0"/>
              <a:t>(</a:t>
            </a:r>
            <a:r>
              <a:rPr lang="ja-JP" altLang="en-US" dirty="0"/>
              <a:t>責務</a:t>
            </a:r>
            <a:r>
              <a:rPr lang="en-US" altLang="ja-JP" dirty="0"/>
              <a:t>)</a:t>
            </a:r>
          </a:p>
          <a:p>
            <a:r>
              <a:rPr lang="ja-JP" altLang="en-US" dirty="0" smtClean="0"/>
              <a:t>第二条</a:t>
            </a:r>
            <a:r>
              <a:rPr lang="ja-JP" altLang="en-US" dirty="0"/>
              <a:t>　国及び地方公共団体は、水道が国民の日常生活に直結し、その健康を守るために欠く</a:t>
            </a:r>
            <a:r>
              <a:rPr lang="ja-JP" altLang="en-US" dirty="0" smtClean="0"/>
              <a:t>こと</a:t>
            </a:r>
            <a:endParaRPr lang="en-US" altLang="ja-JP" dirty="0" smtClean="0"/>
          </a:p>
          <a:p>
            <a:r>
              <a:rPr lang="ja-JP" altLang="en-US" dirty="0"/>
              <a:t>　</a:t>
            </a:r>
            <a:r>
              <a:rPr lang="ja-JP" altLang="en-US" dirty="0" smtClean="0"/>
              <a:t>の</a:t>
            </a:r>
            <a:r>
              <a:rPr lang="ja-JP" altLang="en-US" dirty="0"/>
              <a:t>できないものであり、かつ、水が貴重な資源であることにかんがみ、</a:t>
            </a:r>
            <a:r>
              <a:rPr lang="ja-JP" altLang="en-US" b="1" dirty="0">
                <a:solidFill>
                  <a:srgbClr val="FF0000"/>
                </a:solidFill>
              </a:rPr>
              <a:t>水源及び水道施設</a:t>
            </a:r>
            <a:r>
              <a:rPr lang="ja-JP" altLang="en-US" b="1" dirty="0" smtClean="0">
                <a:solidFill>
                  <a:srgbClr val="FF0000"/>
                </a:solidFill>
              </a:rPr>
              <a:t>並びに</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これら</a:t>
            </a:r>
            <a:r>
              <a:rPr lang="ja-JP" altLang="en-US" b="1" dirty="0">
                <a:solidFill>
                  <a:srgbClr val="FF0000"/>
                </a:solidFill>
              </a:rPr>
              <a:t>の周辺の清潔保持</a:t>
            </a:r>
            <a:r>
              <a:rPr lang="ja-JP" altLang="en-US" dirty="0"/>
              <a:t>並びに水の適正かつ合理的な使用に関し必要な施策を</a:t>
            </a:r>
            <a:r>
              <a:rPr lang="ja-JP" altLang="en-US" dirty="0" smtClean="0"/>
              <a:t>講じなければなら</a:t>
            </a:r>
            <a:endParaRPr lang="en-US" altLang="ja-JP" dirty="0" smtClean="0"/>
          </a:p>
          <a:p>
            <a:r>
              <a:rPr lang="ja-JP" altLang="en-US" dirty="0"/>
              <a:t>　</a:t>
            </a:r>
            <a:r>
              <a:rPr lang="ja-JP" altLang="en-US" dirty="0" smtClean="0"/>
              <a:t>ない</a:t>
            </a:r>
            <a:r>
              <a:rPr lang="ja-JP" altLang="en-US" dirty="0"/>
              <a:t>。</a:t>
            </a:r>
          </a:p>
          <a:p>
            <a:r>
              <a:rPr lang="ja-JP" altLang="en-US" dirty="0" smtClean="0"/>
              <a:t>２</a:t>
            </a:r>
            <a:r>
              <a:rPr lang="ja-JP" altLang="en-US" dirty="0"/>
              <a:t>　国民は、前項の国及び地方公共団体の施策に協力するとともに、自らも、水源及び水道</a:t>
            </a:r>
            <a:r>
              <a:rPr lang="ja-JP" altLang="en-US" dirty="0" smtClean="0"/>
              <a:t>施設並</a:t>
            </a:r>
            <a:endParaRPr lang="en-US" altLang="ja-JP" dirty="0" smtClean="0"/>
          </a:p>
          <a:p>
            <a:r>
              <a:rPr lang="ja-JP" altLang="en-US" dirty="0"/>
              <a:t>　</a:t>
            </a:r>
            <a:r>
              <a:rPr lang="ja-JP" altLang="en-US" dirty="0" err="1" smtClean="0"/>
              <a:t>びに</a:t>
            </a:r>
            <a:r>
              <a:rPr lang="ja-JP" altLang="en-US" dirty="0"/>
              <a:t>これらの周辺の清潔保持並びに水の適正かつ合理的な使用に努めなければならない</a:t>
            </a:r>
            <a:r>
              <a:rPr lang="ja-JP" altLang="en-US" dirty="0" smtClean="0"/>
              <a:t>。</a:t>
            </a:r>
            <a:endParaRPr lang="ja-JP" altLang="en-US" b="1" dirty="0"/>
          </a:p>
        </p:txBody>
      </p:sp>
      <p:sp>
        <p:nvSpPr>
          <p:cNvPr id="3" name="テキスト ボックス 2"/>
          <p:cNvSpPr txBox="1"/>
          <p:nvPr/>
        </p:nvSpPr>
        <p:spPr>
          <a:xfrm>
            <a:off x="1018903" y="4663306"/>
            <a:ext cx="10465526" cy="1477328"/>
          </a:xfrm>
          <a:prstGeom prst="rect">
            <a:avLst/>
          </a:prstGeom>
          <a:noFill/>
        </p:spPr>
        <p:txBody>
          <a:bodyPr wrap="square" rtlCol="0">
            <a:spAutoFit/>
          </a:bodyPr>
          <a:lstStyle/>
          <a:p>
            <a:r>
              <a:rPr lang="ja-JP" altLang="en-US" b="1" dirty="0" smtClean="0"/>
              <a:t>〇国家資格の試験では、法律の目的や趣旨の条文から出題されることが多いので、語句を正確に暗</a:t>
            </a:r>
            <a:endParaRPr lang="en-US" altLang="ja-JP" b="1" dirty="0" smtClean="0"/>
          </a:p>
          <a:p>
            <a:r>
              <a:rPr lang="ja-JP" altLang="en-US" b="1" dirty="0"/>
              <a:t>　</a:t>
            </a:r>
            <a:r>
              <a:rPr lang="ja-JP" altLang="en-US" b="1" dirty="0" err="1" smtClean="0"/>
              <a:t>記する</a:t>
            </a:r>
            <a:r>
              <a:rPr lang="ja-JP" altLang="en-US" b="1" dirty="0" smtClean="0"/>
              <a:t>。令和元年１０月１日から改正水道法が施行されているので、古いテキストを読む場合は、</a:t>
            </a:r>
            <a:endParaRPr lang="en-US" altLang="ja-JP" b="1" dirty="0" smtClean="0"/>
          </a:p>
          <a:p>
            <a:r>
              <a:rPr lang="ja-JP" altLang="en-US" b="1" dirty="0"/>
              <a:t>　</a:t>
            </a:r>
            <a:r>
              <a:rPr lang="ja-JP" altLang="en-US" b="1" dirty="0" smtClean="0"/>
              <a:t>注意する。</a:t>
            </a:r>
            <a:endParaRPr lang="en-US" altLang="ja-JP" b="1" dirty="0" smtClean="0"/>
          </a:p>
          <a:p>
            <a:r>
              <a:rPr kumimoji="1" lang="ja-JP" altLang="en-US" b="1" dirty="0" smtClean="0"/>
              <a:t>〇水道の最大の目的は、</a:t>
            </a:r>
            <a:r>
              <a:rPr kumimoji="1" lang="ja-JP" altLang="en-US" b="1" dirty="0" smtClean="0">
                <a:solidFill>
                  <a:srgbClr val="FF0000"/>
                </a:solidFill>
              </a:rPr>
              <a:t>公衆衛生の向上</a:t>
            </a:r>
            <a:r>
              <a:rPr kumimoji="1" lang="ja-JP" altLang="en-US" b="1" dirty="0" smtClean="0"/>
              <a:t>にあると言える。国及び地方公共団体のみならず国民にも</a:t>
            </a:r>
            <a:endParaRPr kumimoji="1" lang="en-US" altLang="ja-JP" b="1" dirty="0" smtClean="0"/>
          </a:p>
          <a:p>
            <a:r>
              <a:rPr lang="ja-JP" altLang="en-US" b="1" dirty="0"/>
              <a:t>　</a:t>
            </a:r>
            <a:r>
              <a:rPr kumimoji="1" lang="ja-JP" altLang="en-US" b="1" dirty="0" smtClean="0"/>
              <a:t>水源や水道施設周辺の清潔保持などに対して努力義務が課せられている。</a:t>
            </a:r>
            <a:endParaRPr kumimoji="1" lang="ja-JP" altLang="en-US" b="1" dirty="0"/>
          </a:p>
        </p:txBody>
      </p:sp>
      <p:pic>
        <p:nvPicPr>
          <p:cNvPr id="4" name="水道行政１">
            <a:hlinkClick r:id="" action="ppaction://media"/>
          </p:cNvPr>
          <p:cNvPicPr>
            <a:picLocks noChangeAspect="1"/>
          </p:cNvPicPr>
          <p:nvPr>
            <a:audioFile r:link="rId1"/>
            <p:extLst>
              <p:ext uri="{DAA4B4D4-6D71-4841-9C94-3DE7FCFB9230}">
                <p14:media xmlns:p14="http://schemas.microsoft.com/office/powerpoint/2010/main" r:embed="rId2">
                  <p14:trim st="754"/>
                </p14:media>
              </p:ext>
            </p:extLst>
          </p:nvPr>
        </p:nvPicPr>
        <p:blipFill>
          <a:blip r:embed="rId4"/>
          <a:stretch>
            <a:fillRect/>
          </a:stretch>
        </p:blipFill>
        <p:spPr>
          <a:xfrm>
            <a:off x="11597640" y="470263"/>
            <a:ext cx="609600" cy="609600"/>
          </a:xfrm>
          <a:prstGeom prst="rect">
            <a:avLst/>
          </a:prstGeom>
        </p:spPr>
      </p:pic>
    </p:spTree>
    <p:extLst>
      <p:ext uri="{BB962C8B-B14F-4D97-AF65-F5344CB8AC3E}">
        <p14:creationId xmlns:p14="http://schemas.microsoft.com/office/powerpoint/2010/main" val="1438805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6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a:t>6</a:t>
            </a:r>
            <a:endParaRPr kumimoji="1" lang="ja-JP" altLang="en-US" dirty="0"/>
          </a:p>
        </p:txBody>
      </p:sp>
      <p:sp>
        <p:nvSpPr>
          <p:cNvPr id="3" name="テキスト ボックス 2"/>
          <p:cNvSpPr txBox="1"/>
          <p:nvPr/>
        </p:nvSpPr>
        <p:spPr>
          <a:xfrm>
            <a:off x="1058091" y="561702"/>
            <a:ext cx="10465526" cy="2031325"/>
          </a:xfrm>
          <a:prstGeom prst="rect">
            <a:avLst/>
          </a:prstGeom>
          <a:noFill/>
        </p:spPr>
        <p:txBody>
          <a:bodyPr wrap="square" rtlCol="0">
            <a:spAutoFit/>
          </a:bodyPr>
          <a:lstStyle/>
          <a:p>
            <a:r>
              <a:rPr lang="ja-JP" altLang="en-US" b="1" dirty="0" smtClean="0"/>
              <a:t>〇水道施設とは「取水施設、貯水施設、導水施設、浄水施設、送水施設、配水施設」で、これらは</a:t>
            </a:r>
            <a:endParaRPr lang="en-US" altLang="ja-JP" b="1" dirty="0" smtClean="0"/>
          </a:p>
          <a:p>
            <a:r>
              <a:rPr lang="ja-JP" altLang="en-US" b="1" dirty="0"/>
              <a:t>　</a:t>
            </a:r>
            <a:r>
              <a:rPr lang="ja-JP" altLang="en-US" b="1" dirty="0" smtClean="0"/>
              <a:t>地方公共団体の財産である。一方、給水装置とは「配水管から分岐して設けられた給水管、及び　</a:t>
            </a:r>
            <a:endParaRPr lang="en-US" altLang="ja-JP" b="1" dirty="0" smtClean="0"/>
          </a:p>
          <a:p>
            <a:r>
              <a:rPr lang="ja-JP" altLang="en-US" b="1" dirty="0"/>
              <a:t>　</a:t>
            </a:r>
            <a:r>
              <a:rPr lang="ja-JP" altLang="en-US" b="1" dirty="0" smtClean="0"/>
              <a:t>これに直結する給水用具」で個人の財産である。</a:t>
            </a:r>
            <a:endParaRPr lang="en-US" altLang="ja-JP" b="1" dirty="0" smtClean="0"/>
          </a:p>
          <a:p>
            <a:r>
              <a:rPr kumimoji="1" lang="ja-JP" altLang="en-US" b="1" dirty="0" smtClean="0"/>
              <a:t>〇受水槽以下の配管や給水栓などは、吐水口空間で分離されているため給水装置に含まれない。ま</a:t>
            </a:r>
            <a:endParaRPr kumimoji="1" lang="en-US" altLang="ja-JP" b="1" dirty="0" smtClean="0"/>
          </a:p>
          <a:p>
            <a:r>
              <a:rPr kumimoji="1" lang="ja-JP" altLang="en-US" b="1" dirty="0" smtClean="0"/>
              <a:t>　</a:t>
            </a:r>
            <a:r>
              <a:rPr kumimoji="1" lang="ja-JP" altLang="en-US" b="1" dirty="0" err="1" smtClean="0"/>
              <a:t>た</a:t>
            </a:r>
            <a:r>
              <a:rPr kumimoji="1" lang="ja-JP" altLang="en-US" b="1" dirty="0" smtClean="0"/>
              <a:t>ゴムホースなど簡易に取付け取外しができる器具も給水装置に含まれない。</a:t>
            </a:r>
            <a:endParaRPr kumimoji="1" lang="en-US" altLang="ja-JP" b="1" dirty="0" smtClean="0"/>
          </a:p>
          <a:p>
            <a:r>
              <a:rPr lang="ja-JP" altLang="en-US" b="1" dirty="0" smtClean="0"/>
              <a:t>〇給水装置工事は、指定給水装置工事事業者が行う必要がある。ただし、こま、パッキン等の部品</a:t>
            </a:r>
            <a:endParaRPr lang="en-US" altLang="ja-JP" b="1" dirty="0" smtClean="0"/>
          </a:p>
          <a:p>
            <a:r>
              <a:rPr lang="ja-JP" altLang="en-US" b="1" dirty="0"/>
              <a:t>　</a:t>
            </a:r>
            <a:r>
              <a:rPr lang="ja-JP" altLang="en-US" b="1" dirty="0" smtClean="0"/>
              <a:t>取替えなど軽微なものは含まれない。</a:t>
            </a:r>
            <a:endParaRPr lang="en-US" altLang="ja-JP" b="1" dirty="0" smtClean="0"/>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6377" y="2259518"/>
            <a:ext cx="4587240" cy="1933660"/>
          </a:xfrm>
          <a:prstGeom prst="rect">
            <a:avLst/>
          </a:prstGeom>
        </p:spPr>
      </p:pic>
      <p:sp>
        <p:nvSpPr>
          <p:cNvPr id="6" name="テキスト ボックス 5"/>
          <p:cNvSpPr txBox="1"/>
          <p:nvPr/>
        </p:nvSpPr>
        <p:spPr>
          <a:xfrm>
            <a:off x="1058091" y="2494649"/>
            <a:ext cx="5734595" cy="2031325"/>
          </a:xfrm>
          <a:prstGeom prst="rect">
            <a:avLst/>
          </a:prstGeom>
          <a:noFill/>
        </p:spPr>
        <p:txBody>
          <a:bodyPr wrap="square" rtlCol="0">
            <a:spAutoFit/>
          </a:bodyPr>
          <a:lstStyle/>
          <a:p>
            <a:r>
              <a:rPr kumimoji="1" lang="ja-JP" altLang="en-US" b="1" dirty="0" smtClean="0"/>
              <a:t>〇令和元年１０月１日に施行された改正水道法により、</a:t>
            </a:r>
            <a:endParaRPr kumimoji="1" lang="en-US" altLang="ja-JP" b="1" dirty="0" smtClean="0"/>
          </a:p>
          <a:p>
            <a:r>
              <a:rPr lang="ja-JP" altLang="en-US" b="1" dirty="0"/>
              <a:t>　</a:t>
            </a:r>
            <a:r>
              <a:rPr kumimoji="1" lang="ja-JP" altLang="en-US" b="1" dirty="0" smtClean="0"/>
              <a:t>指定給水装置工事事業者の指定に</a:t>
            </a:r>
            <a:r>
              <a:rPr kumimoji="1" lang="ja-JP" altLang="en-US" b="1" dirty="0" smtClean="0">
                <a:solidFill>
                  <a:srgbClr val="FF0000"/>
                </a:solidFill>
              </a:rPr>
              <a:t>５年間の有効期限</a:t>
            </a:r>
            <a:endParaRPr kumimoji="1" lang="en-US" altLang="ja-JP" b="1" dirty="0" smtClean="0">
              <a:solidFill>
                <a:srgbClr val="FF0000"/>
              </a:solidFill>
            </a:endParaRPr>
          </a:p>
          <a:p>
            <a:r>
              <a:rPr lang="ja-JP" altLang="en-US" b="1" dirty="0">
                <a:solidFill>
                  <a:srgbClr val="FF0000"/>
                </a:solidFill>
              </a:rPr>
              <a:t>　</a:t>
            </a:r>
            <a:r>
              <a:rPr kumimoji="1" lang="ja-JP" altLang="en-US" b="1" dirty="0" smtClean="0"/>
              <a:t>が設けられた。</a:t>
            </a:r>
            <a:r>
              <a:rPr kumimoji="1" lang="ja-JP" altLang="en-US" b="1" dirty="0" smtClean="0">
                <a:solidFill>
                  <a:srgbClr val="FF0000"/>
                </a:solidFill>
              </a:rPr>
              <a:t>有効期限内に更新を受けない場合は、</a:t>
            </a:r>
            <a:endParaRPr kumimoji="1" lang="en-US" altLang="ja-JP" b="1" dirty="0" smtClean="0">
              <a:solidFill>
                <a:srgbClr val="FF0000"/>
              </a:solidFill>
            </a:endParaRPr>
          </a:p>
          <a:p>
            <a:r>
              <a:rPr lang="ja-JP" altLang="en-US" b="1" dirty="0">
                <a:solidFill>
                  <a:srgbClr val="FF0000"/>
                </a:solidFill>
              </a:rPr>
              <a:t>　</a:t>
            </a:r>
            <a:r>
              <a:rPr kumimoji="1" lang="ja-JP" altLang="en-US" b="1" dirty="0" smtClean="0">
                <a:solidFill>
                  <a:srgbClr val="FF0000"/>
                </a:solidFill>
              </a:rPr>
              <a:t>指定給水装置工事事業者としての効力を失う。</a:t>
            </a:r>
            <a:endParaRPr lang="en-US" altLang="ja-JP" b="1" dirty="0"/>
          </a:p>
          <a:p>
            <a:r>
              <a:rPr lang="ja-JP" altLang="en-US" b="1" dirty="0">
                <a:solidFill>
                  <a:srgbClr val="FF0000"/>
                </a:solidFill>
              </a:rPr>
              <a:t>　</a:t>
            </a:r>
            <a:r>
              <a:rPr lang="en-US" altLang="ja-JP" b="1" dirty="0" smtClean="0"/>
              <a:t>※</a:t>
            </a:r>
            <a:r>
              <a:rPr kumimoji="1" lang="ja-JP" altLang="en-US" b="1" dirty="0" smtClean="0"/>
              <a:t>令和元年９月３０日</a:t>
            </a:r>
            <a:r>
              <a:rPr lang="ja-JP" altLang="en-US" b="1" dirty="0" smtClean="0"/>
              <a:t>以前に指定を受けている場合</a:t>
            </a:r>
            <a:endParaRPr lang="en-US" altLang="ja-JP" b="1" dirty="0" smtClean="0"/>
          </a:p>
          <a:p>
            <a:r>
              <a:rPr lang="ja-JP" altLang="en-US" b="1" dirty="0"/>
              <a:t>　</a:t>
            </a:r>
            <a:r>
              <a:rPr lang="ja-JP" altLang="en-US" b="1" dirty="0" smtClean="0"/>
              <a:t>　の有効期限は右表のとおり。</a:t>
            </a:r>
            <a:endParaRPr kumimoji="1" lang="en-US" altLang="ja-JP" b="1" dirty="0" smtClean="0"/>
          </a:p>
          <a:p>
            <a:endParaRPr kumimoji="1" lang="ja-JP" altLang="en-US" b="1" dirty="0"/>
          </a:p>
        </p:txBody>
      </p:sp>
      <p:sp>
        <p:nvSpPr>
          <p:cNvPr id="7" name="テキスト ボックス 6"/>
          <p:cNvSpPr txBox="1"/>
          <p:nvPr/>
        </p:nvSpPr>
        <p:spPr>
          <a:xfrm>
            <a:off x="1058091" y="4193178"/>
            <a:ext cx="10465526" cy="923330"/>
          </a:xfrm>
          <a:prstGeom prst="rect">
            <a:avLst/>
          </a:prstGeom>
          <a:noFill/>
        </p:spPr>
        <p:txBody>
          <a:bodyPr wrap="square" rtlCol="0">
            <a:spAutoFit/>
          </a:bodyPr>
          <a:lstStyle/>
          <a:p>
            <a:r>
              <a:rPr lang="ja-JP" altLang="en-US" b="1" dirty="0"/>
              <a:t>〇指定給水装置工事事業者は、</a:t>
            </a:r>
            <a:r>
              <a:rPr lang="ja-JP" altLang="en-US" b="1" dirty="0">
                <a:solidFill>
                  <a:srgbClr val="FF0000"/>
                </a:solidFill>
              </a:rPr>
              <a:t>事業所ごとに</a:t>
            </a:r>
            <a:r>
              <a:rPr lang="ja-JP" altLang="en-US" b="1" dirty="0" smtClean="0">
                <a:solidFill>
                  <a:srgbClr val="FF0000"/>
                </a:solidFill>
              </a:rPr>
              <a:t>、給水</a:t>
            </a:r>
            <a:r>
              <a:rPr lang="ja-JP" altLang="en-US" b="1" dirty="0">
                <a:solidFill>
                  <a:srgbClr val="FF0000"/>
                </a:solidFill>
              </a:rPr>
              <a:t>装置工事主任技術者を選任</a:t>
            </a:r>
            <a:r>
              <a:rPr lang="ja-JP" altLang="en-US" b="1" dirty="0"/>
              <a:t>しなければならない。</a:t>
            </a:r>
          </a:p>
          <a:p>
            <a:r>
              <a:rPr lang="ja-JP" altLang="en-US" b="1" dirty="0" smtClean="0"/>
              <a:t>〇給水</a:t>
            </a:r>
            <a:r>
              <a:rPr lang="ja-JP" altLang="en-US" b="1" dirty="0"/>
              <a:t>装置工事主任</a:t>
            </a:r>
            <a:r>
              <a:rPr lang="ja-JP" altLang="en-US" b="1" dirty="0" smtClean="0"/>
              <a:t>技術者の職務は、「給水</a:t>
            </a:r>
            <a:r>
              <a:rPr lang="ja-JP" altLang="en-US" b="1" dirty="0"/>
              <a:t>装置工事に関する技術上の</a:t>
            </a:r>
            <a:r>
              <a:rPr lang="ja-JP" altLang="en-US" b="1" dirty="0" smtClean="0"/>
              <a:t>管理、給水</a:t>
            </a:r>
            <a:r>
              <a:rPr lang="ja-JP" altLang="en-US" b="1" dirty="0"/>
              <a:t>装置工事に</a:t>
            </a:r>
            <a:r>
              <a:rPr lang="ja-JP" altLang="en-US" b="1" dirty="0" smtClean="0"/>
              <a:t>従事</a:t>
            </a:r>
            <a:endParaRPr lang="en-US" altLang="ja-JP" b="1" dirty="0" smtClean="0"/>
          </a:p>
          <a:p>
            <a:r>
              <a:rPr lang="ja-JP" altLang="en-US" b="1" dirty="0"/>
              <a:t>　</a:t>
            </a:r>
            <a:r>
              <a:rPr lang="ja-JP" altLang="en-US" b="1" dirty="0" smtClean="0"/>
              <a:t>する</a:t>
            </a:r>
            <a:r>
              <a:rPr lang="ja-JP" altLang="en-US" b="1" dirty="0"/>
              <a:t>者の技術上の指導</a:t>
            </a:r>
            <a:r>
              <a:rPr lang="ja-JP" altLang="en-US" b="1" dirty="0" smtClean="0"/>
              <a:t>監督、給水装置の</a:t>
            </a:r>
            <a:r>
              <a:rPr lang="ja-JP" altLang="en-US" b="1" dirty="0"/>
              <a:t>構造及び</a:t>
            </a:r>
            <a:r>
              <a:rPr lang="ja-JP" altLang="en-US" b="1" dirty="0" smtClean="0"/>
              <a:t>材質の基準に適合していることの確認」など。</a:t>
            </a:r>
            <a:endParaRPr lang="en-US" altLang="ja-JP" b="1" dirty="0" smtClean="0"/>
          </a:p>
        </p:txBody>
      </p:sp>
      <p:sp>
        <p:nvSpPr>
          <p:cNvPr id="8" name="テキスト ボックス 7"/>
          <p:cNvSpPr txBox="1"/>
          <p:nvPr/>
        </p:nvSpPr>
        <p:spPr>
          <a:xfrm>
            <a:off x="1162594" y="5171839"/>
            <a:ext cx="10724606" cy="307777"/>
          </a:xfrm>
          <a:prstGeom prst="rect">
            <a:avLst/>
          </a:prstGeom>
          <a:noFill/>
          <a:ln w="19050">
            <a:solidFill>
              <a:srgbClr val="00B050"/>
            </a:solidFill>
          </a:ln>
        </p:spPr>
        <p:txBody>
          <a:bodyPr wrap="square" rtlCol="0">
            <a:spAutoFit/>
          </a:bodyPr>
          <a:lstStyle/>
          <a:p>
            <a:r>
              <a:rPr lang="en-US" altLang="ja-JP" sz="1400" dirty="0" smtClean="0"/>
              <a:t>【</a:t>
            </a:r>
            <a:r>
              <a:rPr lang="ja-JP" altLang="en-US" sz="1400" dirty="0" smtClean="0"/>
              <a:t>練習問題</a:t>
            </a:r>
            <a:r>
              <a:rPr lang="en-US" altLang="ja-JP" sz="1400" dirty="0" smtClean="0"/>
              <a:t>】</a:t>
            </a:r>
            <a:r>
              <a:rPr lang="ja-JP" altLang="en-US" sz="1400" dirty="0" smtClean="0"/>
              <a:t>　用水供給事業とは市町村に原水を供給する水道事業である。　①正しい　②誤り</a:t>
            </a:r>
            <a:endParaRPr lang="en-US" altLang="ja-JP" sz="1400" dirty="0" smtClean="0"/>
          </a:p>
        </p:txBody>
      </p:sp>
      <p:sp>
        <p:nvSpPr>
          <p:cNvPr id="9" name="テキスト ボックス 8"/>
          <p:cNvSpPr txBox="1"/>
          <p:nvPr/>
        </p:nvSpPr>
        <p:spPr>
          <a:xfrm>
            <a:off x="1162594" y="5630134"/>
            <a:ext cx="10724606" cy="307777"/>
          </a:xfrm>
          <a:prstGeom prst="rect">
            <a:avLst/>
          </a:prstGeom>
          <a:noFill/>
          <a:ln w="19050">
            <a:solidFill>
              <a:srgbClr val="00B050"/>
            </a:solidFill>
          </a:ln>
        </p:spPr>
        <p:txBody>
          <a:bodyPr wrap="square" rtlCol="0">
            <a:spAutoFit/>
          </a:bodyPr>
          <a:lstStyle/>
          <a:p>
            <a:r>
              <a:rPr lang="en-US" altLang="ja-JP" sz="1400" dirty="0" smtClean="0"/>
              <a:t>【</a:t>
            </a:r>
            <a:r>
              <a:rPr lang="ja-JP" altLang="en-US" sz="1400" dirty="0" smtClean="0"/>
              <a:t>答え</a:t>
            </a:r>
            <a:r>
              <a:rPr lang="en-US" altLang="ja-JP" sz="1400" dirty="0" smtClean="0"/>
              <a:t>】</a:t>
            </a:r>
            <a:r>
              <a:rPr lang="ja-JP" altLang="en-US" sz="1400" dirty="0"/>
              <a:t>　</a:t>
            </a:r>
            <a:r>
              <a:rPr lang="ja-JP" altLang="en-US" sz="1400" dirty="0" smtClean="0"/>
              <a:t>②誤り　用水供給事業とは京都府営水道などのことで、末端水道事業（木津川市や精華町など）に</a:t>
            </a:r>
            <a:r>
              <a:rPr lang="ja-JP" altLang="en-US" sz="1400" b="1" dirty="0" smtClean="0">
                <a:solidFill>
                  <a:srgbClr val="FF0000"/>
                </a:solidFill>
              </a:rPr>
              <a:t>浄水</a:t>
            </a:r>
            <a:r>
              <a:rPr lang="ja-JP" altLang="en-US" sz="1400" dirty="0" smtClean="0"/>
              <a:t>を供給する。</a:t>
            </a:r>
            <a:endParaRPr kumimoji="1" lang="ja-JP" altLang="en-US" sz="1400" dirty="0"/>
          </a:p>
        </p:txBody>
      </p:sp>
      <p:pic>
        <p:nvPicPr>
          <p:cNvPr id="4" name="水道行政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2400" y="419893"/>
            <a:ext cx="609600" cy="609600"/>
          </a:xfrm>
          <a:prstGeom prst="rect">
            <a:avLst/>
          </a:prstGeom>
        </p:spPr>
      </p:pic>
      <p:pic>
        <p:nvPicPr>
          <p:cNvPr id="11"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148455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5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40" fill="hold"/>
                                        <p:tgtEl>
                                          <p:spTgt spid="11"/>
                                        </p:tgtEl>
                                      </p:cBhvr>
                                    </p:cmd>
                                  </p:childTnLst>
                                </p:cTn>
                              </p:par>
                            </p:childTnLst>
                          </p:cTn>
                        </p:par>
                      </p:childTnLst>
                    </p:cTn>
                  </p:par>
                </p:childTnLst>
              </p:cTn>
              <p:nextCondLst>
                <p:cond evt="onClick" delay="0">
                  <p:tgtEl>
                    <p:spTgt spid="11"/>
                  </p:tgtEl>
                </p:cond>
              </p:nextCondLst>
            </p:seq>
            <p:audio>
              <p:cMediaNode vol="80000" mute="1">
                <p:cTn id="13"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lumMod val="60000"/>
            <a:lumOff val="40000"/>
          </a:schemeClr>
        </a:solidFill>
      </a:spPr>
      <a:bodyPr wrap="square" rtlCol="0">
        <a:spAutoFit/>
      </a:bodyPr>
      <a:lstStyle>
        <a:defPPr>
          <a:defRPr kumimoji="1" sz="1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3097</TotalTime>
  <Words>198</Words>
  <Application>Microsoft Office PowerPoint</Application>
  <PresentationFormat>ワイド画面</PresentationFormat>
  <Paragraphs>99</Paragraphs>
  <Slides>6</Slides>
  <Notes>0</Notes>
  <HiddenSlides>0</HiddenSlides>
  <MMClips>8</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木津川市役所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研修資料</dc:title>
  <dc:creator>Windows ユーザー</dc:creator>
  <cp:lastModifiedBy>Windows ユーザー</cp:lastModifiedBy>
  <cp:revision>281</cp:revision>
  <cp:lastPrinted>2021-04-05T07:35:21Z</cp:lastPrinted>
  <dcterms:created xsi:type="dcterms:W3CDTF">2021-03-04T05:54:15Z</dcterms:created>
  <dcterms:modified xsi:type="dcterms:W3CDTF">2021-05-24T05:17:38Z</dcterms:modified>
</cp:coreProperties>
</file>